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drawings/drawing1.xml" ContentType="application/vnd.openxmlformats-officedocument.drawingml.chartshapes+xml"/>
  <Override PartName="/ppt/charts/chart3.xml" ContentType="application/vnd.openxmlformats-officedocument.drawingml.chart+xml"/>
  <Override PartName="/ppt/drawings/drawing2.xml" ContentType="application/vnd.openxmlformats-officedocument.drawingml.chartshapes+xml"/>
  <Override PartName="/ppt/charts/chart4.xml" ContentType="application/vnd.openxmlformats-officedocument.drawingml.chart+xml"/>
  <Override PartName="/ppt/charts/chart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553" r:id="rId4"/>
    <p:sldId id="554" r:id="rId5"/>
    <p:sldId id="555" r:id="rId6"/>
    <p:sldId id="556" r:id="rId7"/>
    <p:sldId id="557" r:id="rId8"/>
    <p:sldId id="565" r:id="rId9"/>
    <p:sldId id="558" r:id="rId10"/>
    <p:sldId id="566" r:id="rId11"/>
    <p:sldId id="560" r:id="rId12"/>
    <p:sldId id="567" r:id="rId13"/>
    <p:sldId id="563" r:id="rId14"/>
    <p:sldId id="568" r:id="rId15"/>
    <p:sldId id="569" r:id="rId16"/>
    <p:sldId id="562" r:id="rId17"/>
    <p:sldId id="570" r:id="rId18"/>
    <p:sldId id="564" r:id="rId19"/>
    <p:sldId id="571" r:id="rId20"/>
  </p:sldIdLst>
  <p:sldSz cx="12192000" cy="6858000"/>
  <p:notesSz cx="7104063" cy="10234613"/>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Alapértelmezett szakasz" id="{DD268879-7587-4531-8F7D-EB11FB1054CD}">
          <p14:sldIdLst>
            <p14:sldId id="256"/>
            <p14:sldId id="553"/>
            <p14:sldId id="554"/>
            <p14:sldId id="555"/>
            <p14:sldId id="556"/>
            <p14:sldId id="557"/>
            <p14:sldId id="565"/>
            <p14:sldId id="558"/>
            <p14:sldId id="566"/>
            <p14:sldId id="560"/>
            <p14:sldId id="567"/>
            <p14:sldId id="563"/>
            <p14:sldId id="568"/>
            <p14:sldId id="569"/>
            <p14:sldId id="562"/>
            <p14:sldId id="570"/>
            <p14:sldId id="564"/>
            <p14:sldId id="571"/>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y@e-xpertness.com" initials="g" lastIdx="1" clrIdx="0">
    <p:extLst>
      <p:ext uri="{19B8F6BF-5375-455C-9EA6-DF929625EA0E}">
        <p15:presenceInfo xmlns:p15="http://schemas.microsoft.com/office/powerpoint/2012/main" userId="2c8659fb2ba9a9f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B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20" autoAdjust="0"/>
  </p:normalViewPr>
  <p:slideViewPr>
    <p:cSldViewPr snapToGrid="0">
      <p:cViewPr varScale="1">
        <p:scale>
          <a:sx n="104" d="100"/>
          <a:sy n="104" d="100"/>
        </p:scale>
        <p:origin x="834" y="15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34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3984361329833765E-2"/>
          <c:y val="7.8152985986728943E-2"/>
          <c:w val="0.91356222659667541"/>
          <c:h val="0.87002565702882617"/>
        </c:manualLayout>
      </c:layout>
      <c:barChart>
        <c:barDir val="col"/>
        <c:grouping val="clustered"/>
        <c:varyColors val="0"/>
        <c:ser>
          <c:idx val="2"/>
          <c:order val="0"/>
          <c:tx>
            <c:strRef>
              <c:f>Munka1!$A$2</c:f>
              <c:strCache>
                <c:ptCount val="1"/>
                <c:pt idx="0">
                  <c:v>Kiadás müködési</c:v>
                </c:pt>
              </c:strCache>
            </c:strRef>
          </c:tx>
          <c:spPr>
            <a:solidFill>
              <a:srgbClr val="00B050"/>
            </a:solidFill>
            <a:ln w="12700">
              <a:solidFill>
                <a:srgbClr val="000000"/>
              </a:solidFill>
            </a:ln>
            <a:effectLst/>
          </c:spPr>
          <c:invertIfNegative val="0"/>
          <c:cat>
            <c:strRef>
              <c:f>Munka1!$G$1:$AF$1</c:f>
              <c:strCache>
                <c:ptCount val="2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 tény</c:v>
                </c:pt>
                <c:pt idx="25">
                  <c:v>2025. terv</c:v>
                </c:pt>
              </c:strCache>
            </c:strRef>
          </c:cat>
          <c:val>
            <c:numRef>
              <c:f>Munka1!$G$2:$AF$2</c:f>
              <c:numCache>
                <c:formatCode>#,##0</c:formatCode>
                <c:ptCount val="26"/>
                <c:pt idx="0">
                  <c:v>1324965</c:v>
                </c:pt>
                <c:pt idx="1">
                  <c:v>1499545</c:v>
                </c:pt>
                <c:pt idx="2">
                  <c:v>1771824</c:v>
                </c:pt>
                <c:pt idx="3">
                  <c:v>2063089</c:v>
                </c:pt>
                <c:pt idx="4">
                  <c:v>2063269</c:v>
                </c:pt>
                <c:pt idx="5">
                  <c:v>2130499</c:v>
                </c:pt>
                <c:pt idx="6">
                  <c:v>2245059</c:v>
                </c:pt>
                <c:pt idx="7">
                  <c:v>2269708</c:v>
                </c:pt>
                <c:pt idx="8">
                  <c:v>2321522</c:v>
                </c:pt>
                <c:pt idx="9">
                  <c:v>2356196</c:v>
                </c:pt>
                <c:pt idx="10">
                  <c:v>2306321</c:v>
                </c:pt>
                <c:pt idx="11">
                  <c:v>2226227</c:v>
                </c:pt>
                <c:pt idx="12">
                  <c:v>2318083</c:v>
                </c:pt>
                <c:pt idx="13">
                  <c:v>2412650</c:v>
                </c:pt>
                <c:pt idx="14">
                  <c:v>2490723</c:v>
                </c:pt>
                <c:pt idx="15">
                  <c:v>2264602</c:v>
                </c:pt>
                <c:pt idx="16">
                  <c:v>2121823</c:v>
                </c:pt>
                <c:pt idx="17">
                  <c:v>2887679</c:v>
                </c:pt>
                <c:pt idx="18">
                  <c:v>2288551</c:v>
                </c:pt>
                <c:pt idx="19">
                  <c:v>2448344</c:v>
                </c:pt>
                <c:pt idx="20">
                  <c:v>2592783</c:v>
                </c:pt>
                <c:pt idx="21">
                  <c:v>3060466</c:v>
                </c:pt>
                <c:pt idx="22">
                  <c:v>3191612</c:v>
                </c:pt>
                <c:pt idx="23">
                  <c:v>3470987</c:v>
                </c:pt>
                <c:pt idx="24">
                  <c:v>4403583</c:v>
                </c:pt>
                <c:pt idx="25">
                  <c:v>5284114</c:v>
                </c:pt>
              </c:numCache>
            </c:numRef>
          </c:val>
          <c:extLst>
            <c:ext xmlns:c16="http://schemas.microsoft.com/office/drawing/2014/chart" uri="{C3380CC4-5D6E-409C-BE32-E72D297353CC}">
              <c16:uniqueId val="{00000002-7C43-4455-A6B6-5C7679FD790D}"/>
            </c:ext>
          </c:extLst>
        </c:ser>
        <c:ser>
          <c:idx val="3"/>
          <c:order val="1"/>
          <c:tx>
            <c:strRef>
              <c:f>Munka1!$A$3</c:f>
              <c:strCache>
                <c:ptCount val="1"/>
                <c:pt idx="0">
                  <c:v>Kiadás felhalmozási</c:v>
                </c:pt>
              </c:strCache>
            </c:strRef>
          </c:tx>
          <c:spPr>
            <a:solidFill>
              <a:schemeClr val="tx2">
                <a:lumMod val="40000"/>
                <a:lumOff val="60000"/>
              </a:schemeClr>
            </a:solidFill>
          </c:spPr>
          <c:invertIfNegative val="0"/>
          <c:cat>
            <c:strRef>
              <c:f>Munka1!$G$1:$AF$1</c:f>
              <c:strCache>
                <c:ptCount val="2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 tény</c:v>
                </c:pt>
                <c:pt idx="25">
                  <c:v>2025. terv</c:v>
                </c:pt>
              </c:strCache>
            </c:strRef>
          </c:cat>
          <c:val>
            <c:numRef>
              <c:f>Munka1!$G$3:$AF$3</c:f>
              <c:numCache>
                <c:formatCode>#,##0</c:formatCode>
                <c:ptCount val="26"/>
                <c:pt idx="0">
                  <c:v>91589</c:v>
                </c:pt>
                <c:pt idx="1">
                  <c:v>278169</c:v>
                </c:pt>
                <c:pt idx="2">
                  <c:v>194254</c:v>
                </c:pt>
                <c:pt idx="3">
                  <c:v>316538</c:v>
                </c:pt>
                <c:pt idx="4">
                  <c:v>515176</c:v>
                </c:pt>
                <c:pt idx="5">
                  <c:v>808900</c:v>
                </c:pt>
                <c:pt idx="6">
                  <c:v>1620040</c:v>
                </c:pt>
                <c:pt idx="7">
                  <c:v>1281709</c:v>
                </c:pt>
                <c:pt idx="8">
                  <c:v>302831</c:v>
                </c:pt>
                <c:pt idx="9">
                  <c:v>332353</c:v>
                </c:pt>
                <c:pt idx="10">
                  <c:v>865830</c:v>
                </c:pt>
                <c:pt idx="11">
                  <c:v>328282</c:v>
                </c:pt>
                <c:pt idx="12">
                  <c:v>274039</c:v>
                </c:pt>
                <c:pt idx="13">
                  <c:v>63682</c:v>
                </c:pt>
                <c:pt idx="14">
                  <c:v>310028</c:v>
                </c:pt>
                <c:pt idx="15">
                  <c:v>425442</c:v>
                </c:pt>
                <c:pt idx="16">
                  <c:v>558882</c:v>
                </c:pt>
                <c:pt idx="17">
                  <c:v>406581</c:v>
                </c:pt>
                <c:pt idx="18">
                  <c:v>1144518</c:v>
                </c:pt>
                <c:pt idx="19">
                  <c:v>1288676</c:v>
                </c:pt>
                <c:pt idx="20">
                  <c:v>953086</c:v>
                </c:pt>
                <c:pt idx="21">
                  <c:v>1535602</c:v>
                </c:pt>
                <c:pt idx="22">
                  <c:v>622341</c:v>
                </c:pt>
                <c:pt idx="23">
                  <c:v>719546</c:v>
                </c:pt>
                <c:pt idx="24">
                  <c:v>1895540</c:v>
                </c:pt>
                <c:pt idx="25">
                  <c:v>1186392</c:v>
                </c:pt>
              </c:numCache>
            </c:numRef>
          </c:val>
          <c:extLst>
            <c:ext xmlns:c16="http://schemas.microsoft.com/office/drawing/2014/chart" uri="{C3380CC4-5D6E-409C-BE32-E72D297353CC}">
              <c16:uniqueId val="{00000000-4D87-425B-BC4A-260741F2C4F2}"/>
            </c:ext>
          </c:extLst>
        </c:ser>
        <c:ser>
          <c:idx val="4"/>
          <c:order val="2"/>
          <c:tx>
            <c:strRef>
              <c:f>Munka1!$A$4</c:f>
              <c:strCache>
                <c:ptCount val="1"/>
                <c:pt idx="0">
                  <c:v>Összesen</c:v>
                </c:pt>
              </c:strCache>
            </c:strRef>
          </c:tx>
          <c:spPr>
            <a:solidFill>
              <a:srgbClr val="C00000"/>
            </a:solidFill>
          </c:spPr>
          <c:invertIfNegative val="0"/>
          <c:cat>
            <c:strRef>
              <c:f>Munka1!$G$1:$AF$1</c:f>
              <c:strCache>
                <c:ptCount val="2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 tény</c:v>
                </c:pt>
                <c:pt idx="25">
                  <c:v>2025. terv</c:v>
                </c:pt>
              </c:strCache>
            </c:strRef>
          </c:cat>
          <c:val>
            <c:numRef>
              <c:f>Munka1!$G$4:$AF$4</c:f>
              <c:numCache>
                <c:formatCode>#,##0</c:formatCode>
                <c:ptCount val="26"/>
                <c:pt idx="0">
                  <c:v>1416554</c:v>
                </c:pt>
                <c:pt idx="1">
                  <c:v>1777714</c:v>
                </c:pt>
                <c:pt idx="2">
                  <c:v>1966078</c:v>
                </c:pt>
                <c:pt idx="3">
                  <c:v>2379627</c:v>
                </c:pt>
                <c:pt idx="4">
                  <c:v>2578445</c:v>
                </c:pt>
                <c:pt idx="5">
                  <c:v>2939399</c:v>
                </c:pt>
                <c:pt idx="6">
                  <c:v>3865099</c:v>
                </c:pt>
                <c:pt idx="7">
                  <c:v>3551417</c:v>
                </c:pt>
                <c:pt idx="8">
                  <c:v>2624353</c:v>
                </c:pt>
                <c:pt idx="9">
                  <c:v>2688549</c:v>
                </c:pt>
                <c:pt idx="10">
                  <c:v>3172151</c:v>
                </c:pt>
                <c:pt idx="11">
                  <c:v>2554509</c:v>
                </c:pt>
                <c:pt idx="12">
                  <c:v>2592122</c:v>
                </c:pt>
                <c:pt idx="13">
                  <c:v>2476332</c:v>
                </c:pt>
                <c:pt idx="14">
                  <c:v>2800751</c:v>
                </c:pt>
                <c:pt idx="15">
                  <c:v>2690044</c:v>
                </c:pt>
                <c:pt idx="16">
                  <c:v>2680705</c:v>
                </c:pt>
                <c:pt idx="17">
                  <c:v>3294260</c:v>
                </c:pt>
                <c:pt idx="18">
                  <c:v>3433069</c:v>
                </c:pt>
                <c:pt idx="19">
                  <c:v>3737020</c:v>
                </c:pt>
                <c:pt idx="20">
                  <c:v>3545869</c:v>
                </c:pt>
                <c:pt idx="21">
                  <c:v>4596068</c:v>
                </c:pt>
                <c:pt idx="22">
                  <c:v>3813953</c:v>
                </c:pt>
                <c:pt idx="23">
                  <c:v>4190533</c:v>
                </c:pt>
                <c:pt idx="24">
                  <c:v>6299123</c:v>
                </c:pt>
                <c:pt idx="25">
                  <c:v>6470506</c:v>
                </c:pt>
              </c:numCache>
            </c:numRef>
          </c:val>
          <c:extLst>
            <c:ext xmlns:c16="http://schemas.microsoft.com/office/drawing/2014/chart" uri="{C3380CC4-5D6E-409C-BE32-E72D297353CC}">
              <c16:uniqueId val="{00000001-4D87-425B-BC4A-260741F2C4F2}"/>
            </c:ext>
          </c:extLst>
        </c:ser>
        <c:dLbls>
          <c:showLegendKey val="0"/>
          <c:showVal val="0"/>
          <c:showCatName val="0"/>
          <c:showSerName val="0"/>
          <c:showPercent val="0"/>
          <c:showBubbleSize val="0"/>
        </c:dLbls>
        <c:gapWidth val="219"/>
        <c:overlap val="-27"/>
        <c:axId val="75831168"/>
        <c:axId val="75832704"/>
      </c:barChart>
      <c:catAx>
        <c:axId val="75831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hu-HU"/>
          </a:p>
        </c:txPr>
        <c:crossAx val="75832704"/>
        <c:crosses val="autoZero"/>
        <c:auto val="1"/>
        <c:lblAlgn val="ctr"/>
        <c:lblOffset val="100"/>
        <c:noMultiLvlLbl val="0"/>
      </c:catAx>
      <c:valAx>
        <c:axId val="75832704"/>
        <c:scaling>
          <c:orientation val="minMax"/>
        </c:scaling>
        <c:delete val="0"/>
        <c:axPos val="l"/>
        <c:majorGridlines>
          <c:spPr>
            <a:ln w="9525" cap="flat" cmpd="sng" algn="ctr">
              <a:solidFill>
                <a:schemeClr val="tx1"/>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hu-HU"/>
          </a:p>
        </c:txPr>
        <c:crossAx val="7583116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hu-HU"/>
        </a:p>
      </c:txPr>
    </c:legend>
    <c:plotVisOnly val="1"/>
    <c:dispBlanksAs val="gap"/>
    <c:showDLblsOverMax val="0"/>
  </c:chart>
  <c:spPr>
    <a:noFill/>
    <a:ln>
      <a:noFill/>
    </a:ln>
    <a:effectLst/>
  </c:spPr>
  <c:txPr>
    <a:bodyPr/>
    <a:lstStyle/>
    <a:p>
      <a:pPr>
        <a:defRPr/>
      </a:pPr>
      <a:endParaRPr lang="hu-HU"/>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hu-HU" dirty="0"/>
              <a:t>2024	</a:t>
            </a:r>
          </a:p>
        </c:rich>
      </c:tx>
      <c:layout>
        <c:manualLayout>
          <c:xMode val="edge"/>
          <c:yMode val="edge"/>
          <c:x val="0.62335207486524491"/>
          <c:y val="2.9676340946106675E-2"/>
        </c:manualLayout>
      </c:layout>
      <c:overlay val="0"/>
      <c:spPr>
        <a:noFill/>
        <a:ln>
          <a:noFill/>
        </a:ln>
        <a:effectLst/>
      </c:sp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
          <c:y val="0.10747781479314965"/>
          <c:w val="0.80285068900390377"/>
          <c:h val="0.81338527601723254"/>
        </c:manualLayout>
      </c:layout>
      <c:pie3DChart>
        <c:varyColors val="1"/>
        <c:ser>
          <c:idx val="0"/>
          <c:order val="0"/>
          <c:tx>
            <c:strRef>
              <c:f>Munka1!$B$1</c:f>
              <c:strCache>
                <c:ptCount val="1"/>
                <c:pt idx="0">
                  <c:v>Értékesítés</c:v>
                </c:pt>
              </c:strCache>
            </c:strRef>
          </c:tx>
          <c:dPt>
            <c:idx val="0"/>
            <c:bubble3D val="0"/>
            <c:spPr>
              <a:solidFill>
                <a:schemeClr val="accent1"/>
              </a:solidFill>
              <a:ln w="25400">
                <a:noFill/>
              </a:ln>
              <a:effectLst/>
              <a:sp3d/>
            </c:spPr>
            <c:extLst>
              <c:ext xmlns:c16="http://schemas.microsoft.com/office/drawing/2014/chart" uri="{C3380CC4-5D6E-409C-BE32-E72D297353CC}">
                <c16:uniqueId val="{00000001-C004-4C36-B27A-01981A243243}"/>
              </c:ext>
            </c:extLst>
          </c:dPt>
          <c:dPt>
            <c:idx val="1"/>
            <c:bubble3D val="0"/>
            <c:spPr>
              <a:solidFill>
                <a:srgbClr val="993366"/>
              </a:solidFill>
              <a:ln w="25400">
                <a:noFill/>
              </a:ln>
              <a:effectLst/>
              <a:sp3d/>
            </c:spPr>
            <c:extLst>
              <c:ext xmlns:c16="http://schemas.microsoft.com/office/drawing/2014/chart" uri="{C3380CC4-5D6E-409C-BE32-E72D297353CC}">
                <c16:uniqueId val="{00000003-C004-4C36-B27A-01981A243243}"/>
              </c:ext>
            </c:extLst>
          </c:dPt>
          <c:dPt>
            <c:idx val="2"/>
            <c:bubble3D val="0"/>
            <c:spPr>
              <a:solidFill>
                <a:srgbClr val="FFC000"/>
              </a:solidFill>
              <a:ln w="25400">
                <a:noFill/>
              </a:ln>
              <a:effectLst/>
              <a:sp3d/>
            </c:spPr>
            <c:extLst>
              <c:ext xmlns:c16="http://schemas.microsoft.com/office/drawing/2014/chart" uri="{C3380CC4-5D6E-409C-BE32-E72D297353CC}">
                <c16:uniqueId val="{00000005-C004-4C36-B27A-01981A243243}"/>
              </c:ext>
            </c:extLst>
          </c:dPt>
          <c:dPt>
            <c:idx val="3"/>
            <c:bubble3D val="0"/>
            <c:spPr>
              <a:solidFill>
                <a:srgbClr val="CCFFFF"/>
              </a:solidFill>
              <a:ln w="9525">
                <a:solidFill>
                  <a:schemeClr val="tx1"/>
                </a:solidFill>
              </a:ln>
              <a:effectLst/>
              <a:sp3d contourW="9525">
                <a:contourClr>
                  <a:schemeClr val="tx1"/>
                </a:contourClr>
              </a:sp3d>
            </c:spPr>
            <c:extLst>
              <c:ext xmlns:c16="http://schemas.microsoft.com/office/drawing/2014/chart" uri="{C3380CC4-5D6E-409C-BE32-E72D297353CC}">
                <c16:uniqueId val="{00000007-C004-4C36-B27A-01981A243243}"/>
              </c:ext>
            </c:extLst>
          </c:dPt>
          <c:dPt>
            <c:idx val="4"/>
            <c:bubble3D val="0"/>
            <c:spPr>
              <a:solidFill>
                <a:srgbClr val="4BACC6"/>
              </a:solidFill>
              <a:ln w="25400">
                <a:noFill/>
              </a:ln>
              <a:effectLst/>
              <a:sp3d/>
            </c:spPr>
            <c:extLst>
              <c:ext xmlns:c16="http://schemas.microsoft.com/office/drawing/2014/chart" uri="{C3380CC4-5D6E-409C-BE32-E72D297353CC}">
                <c16:uniqueId val="{00000009-C004-4C36-B27A-01981A243243}"/>
              </c:ext>
            </c:extLst>
          </c:dPt>
          <c:dPt>
            <c:idx val="5"/>
            <c:bubble3D val="0"/>
            <c:spPr>
              <a:solidFill>
                <a:schemeClr val="accent6"/>
              </a:solidFill>
              <a:ln w="25400">
                <a:noFill/>
              </a:ln>
              <a:effectLst/>
              <a:sp3d/>
            </c:spPr>
            <c:extLst>
              <c:ext xmlns:c16="http://schemas.microsoft.com/office/drawing/2014/chart" uri="{C3380CC4-5D6E-409C-BE32-E72D297353CC}">
                <c16:uniqueId val="{0000000B-C004-4C36-B27A-01981A243243}"/>
              </c:ext>
            </c:extLst>
          </c:dPt>
          <c:dPt>
            <c:idx val="6"/>
            <c:bubble3D val="0"/>
            <c:spPr>
              <a:solidFill>
                <a:srgbClr val="772C2A"/>
              </a:solidFill>
              <a:ln w="25400">
                <a:noFill/>
              </a:ln>
              <a:effectLst/>
              <a:sp3d/>
            </c:spPr>
            <c:extLst>
              <c:ext xmlns:c16="http://schemas.microsoft.com/office/drawing/2014/chart" uri="{C3380CC4-5D6E-409C-BE32-E72D297353CC}">
                <c16:uniqueId val="{0000000D-C004-4C36-B27A-01981A243243}"/>
              </c:ext>
            </c:extLst>
          </c:dPt>
          <c:dPt>
            <c:idx val="7"/>
            <c:bubble3D val="0"/>
            <c:spPr>
              <a:solidFill>
                <a:srgbClr val="5F7530"/>
              </a:solidFill>
              <a:ln w="25400">
                <a:noFill/>
              </a:ln>
              <a:effectLst/>
              <a:sp3d/>
            </c:spPr>
            <c:extLst>
              <c:ext xmlns:c16="http://schemas.microsoft.com/office/drawing/2014/chart" uri="{C3380CC4-5D6E-409C-BE32-E72D297353CC}">
                <c16:uniqueId val="{0000000F-C004-4C36-B27A-01981A243243}"/>
              </c:ext>
            </c:extLst>
          </c:dPt>
          <c:dPt>
            <c:idx val="8"/>
            <c:bubble3D val="0"/>
            <c:spPr>
              <a:solidFill>
                <a:srgbClr val="4D3B62"/>
              </a:solidFill>
              <a:ln w="25400">
                <a:noFill/>
              </a:ln>
              <a:effectLst/>
              <a:sp3d/>
            </c:spPr>
            <c:extLst>
              <c:ext xmlns:c16="http://schemas.microsoft.com/office/drawing/2014/chart" uri="{C3380CC4-5D6E-409C-BE32-E72D297353CC}">
                <c16:uniqueId val="{00000011-C004-4C36-B27A-01981A243243}"/>
              </c:ext>
            </c:extLst>
          </c:dPt>
          <c:dLbls>
            <c:dLbl>
              <c:idx val="2"/>
              <c:layout>
                <c:manualLayout>
                  <c:x val="-3.3533630362909871E-2"/>
                  <c:y val="-0.153166527891476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C004-4C36-B27A-01981A243243}"/>
                </c:ext>
              </c:extLst>
            </c:dLbl>
            <c:dLbl>
              <c:idx val="5"/>
              <c:layout>
                <c:manualLayout>
                  <c:x val="7.345017220308854E-2"/>
                  <c:y val="-0.2374387682059678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C004-4C36-B27A-01981A243243}"/>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extLst>
          </c:dLbls>
          <c:cat>
            <c:strRef>
              <c:f>Munka1!$A$2:$A$9</c:f>
              <c:strCache>
                <c:ptCount val="8"/>
                <c:pt idx="0">
                  <c:v>Oktatás</c:v>
                </c:pt>
                <c:pt idx="1">
                  <c:v>Szociális ágazat</c:v>
                </c:pt>
                <c:pt idx="2">
                  <c:v>Egészségügy</c:v>
                </c:pt>
                <c:pt idx="3">
                  <c:v>Sport</c:v>
                </c:pt>
                <c:pt idx="4">
                  <c:v>Kultúra</c:v>
                </c:pt>
                <c:pt idx="5">
                  <c:v>Városüzemeltetés</c:v>
                </c:pt>
                <c:pt idx="6">
                  <c:v>Turizmus</c:v>
                </c:pt>
                <c:pt idx="7">
                  <c:v>Igazgatás</c:v>
                </c:pt>
              </c:strCache>
            </c:strRef>
          </c:cat>
          <c:val>
            <c:numRef>
              <c:f>Munka1!$B$2:$B$9</c:f>
              <c:numCache>
                <c:formatCode>0.00%</c:formatCode>
                <c:ptCount val="8"/>
                <c:pt idx="0">
                  <c:v>0.14149334756600243</c:v>
                </c:pt>
                <c:pt idx="1">
                  <c:v>0.10137903324002405</c:v>
                </c:pt>
                <c:pt idx="2">
                  <c:v>2.7464934404360736E-2</c:v>
                </c:pt>
                <c:pt idx="3">
                  <c:v>0.18815841506825634</c:v>
                </c:pt>
                <c:pt idx="4">
                  <c:v>5.8084911185255474E-2</c:v>
                </c:pt>
                <c:pt idx="5">
                  <c:v>0.17094570148892155</c:v>
                </c:pt>
                <c:pt idx="6">
                  <c:v>0.11561736451248848</c:v>
                </c:pt>
                <c:pt idx="7">
                  <c:v>0.19685629253469095</c:v>
                </c:pt>
              </c:numCache>
            </c:numRef>
          </c:val>
          <c:extLst>
            <c:ext xmlns:c16="http://schemas.microsoft.com/office/drawing/2014/chart" uri="{C3380CC4-5D6E-409C-BE32-E72D297353CC}">
              <c16:uniqueId val="{00000012-C004-4C36-B27A-01981A243243}"/>
            </c:ext>
          </c:extLst>
        </c:ser>
        <c:dLbls>
          <c:showLegendKey val="0"/>
          <c:showVal val="0"/>
          <c:showCatName val="0"/>
          <c:showSerName val="0"/>
          <c:showPercent val="0"/>
          <c:showBubbleSize val="0"/>
          <c:showLeaderLines val="0"/>
        </c:dLbls>
      </c:pie3DChart>
      <c:spPr>
        <a:noFill/>
        <a:ln>
          <a:noFill/>
        </a:ln>
        <a:effectLst/>
      </c:spPr>
    </c:plotArea>
    <c:legend>
      <c:legendPos val="l"/>
      <c:layout>
        <c:manualLayout>
          <c:xMode val="edge"/>
          <c:yMode val="edge"/>
          <c:x val="0.75674743451429083"/>
          <c:y val="0.11045440631350523"/>
          <c:w val="0.16220551643687101"/>
          <c:h val="0.70851056703620596"/>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hu-HU"/>
        </a:p>
      </c:txPr>
    </c:legend>
    <c:plotVisOnly val="1"/>
    <c:dispBlanksAs val="zero"/>
    <c:showDLblsOverMax val="0"/>
  </c:chart>
  <c:spPr>
    <a:noFill/>
    <a:ln>
      <a:noFill/>
    </a:ln>
    <a:effectLst/>
  </c:spPr>
  <c:txPr>
    <a:bodyPr/>
    <a:lstStyle/>
    <a:p>
      <a:pPr>
        <a:defRPr/>
      </a:pPr>
      <a:endParaRPr lang="hu-HU"/>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hu-HU" dirty="0"/>
              <a:t>2025</a:t>
            </a:r>
            <a:r>
              <a:rPr lang="hu-HU" baseline="0" dirty="0"/>
              <a:t> várható</a:t>
            </a:r>
          </a:p>
        </c:rich>
      </c:tx>
      <c:layout>
        <c:manualLayout>
          <c:xMode val="edge"/>
          <c:yMode val="edge"/>
          <c:x val="0.42030656490026008"/>
          <c:y val="7.2687134622460237E-2"/>
        </c:manualLayout>
      </c:layout>
      <c:overlay val="0"/>
      <c:spPr>
        <a:noFill/>
        <a:ln>
          <a:noFill/>
        </a:ln>
        <a:effectLst/>
      </c:sp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Munka1!$B$1</c:f>
              <c:strCache>
                <c:ptCount val="1"/>
                <c:pt idx="0">
                  <c:v>Értékesítés</c:v>
                </c:pt>
              </c:strCache>
            </c:strRef>
          </c:tx>
          <c:dPt>
            <c:idx val="0"/>
            <c:bubble3D val="0"/>
            <c:spPr>
              <a:solidFill>
                <a:schemeClr val="accent1"/>
              </a:solidFill>
              <a:ln w="25400">
                <a:noFill/>
              </a:ln>
              <a:effectLst/>
              <a:sp3d/>
            </c:spPr>
            <c:extLst>
              <c:ext xmlns:c16="http://schemas.microsoft.com/office/drawing/2014/chart" uri="{C3380CC4-5D6E-409C-BE32-E72D297353CC}">
                <c16:uniqueId val="{00000001-00ED-42AF-9EC7-38B0AB262257}"/>
              </c:ext>
            </c:extLst>
          </c:dPt>
          <c:dPt>
            <c:idx val="1"/>
            <c:bubble3D val="0"/>
            <c:spPr>
              <a:solidFill>
                <a:srgbClr val="993366"/>
              </a:solidFill>
              <a:ln w="25400">
                <a:noFill/>
              </a:ln>
              <a:effectLst/>
              <a:sp3d/>
            </c:spPr>
            <c:extLst>
              <c:ext xmlns:c16="http://schemas.microsoft.com/office/drawing/2014/chart" uri="{C3380CC4-5D6E-409C-BE32-E72D297353CC}">
                <c16:uniqueId val="{00000003-00ED-42AF-9EC7-38B0AB262257}"/>
              </c:ext>
            </c:extLst>
          </c:dPt>
          <c:dPt>
            <c:idx val="2"/>
            <c:bubble3D val="0"/>
            <c:spPr>
              <a:solidFill>
                <a:srgbClr val="FFC000"/>
              </a:solidFill>
              <a:ln w="25400">
                <a:noFill/>
              </a:ln>
              <a:effectLst/>
              <a:sp3d/>
            </c:spPr>
            <c:extLst>
              <c:ext xmlns:c16="http://schemas.microsoft.com/office/drawing/2014/chart" uri="{C3380CC4-5D6E-409C-BE32-E72D297353CC}">
                <c16:uniqueId val="{00000005-00ED-42AF-9EC7-38B0AB262257}"/>
              </c:ext>
            </c:extLst>
          </c:dPt>
          <c:dPt>
            <c:idx val="3"/>
            <c:bubble3D val="0"/>
            <c:spPr>
              <a:solidFill>
                <a:srgbClr val="CCFFFF"/>
              </a:solidFill>
              <a:ln w="9525">
                <a:solidFill>
                  <a:schemeClr val="tx1"/>
                </a:solidFill>
              </a:ln>
              <a:effectLst/>
              <a:sp3d contourW="9525">
                <a:contourClr>
                  <a:schemeClr val="tx1"/>
                </a:contourClr>
              </a:sp3d>
            </c:spPr>
            <c:extLst>
              <c:ext xmlns:c16="http://schemas.microsoft.com/office/drawing/2014/chart" uri="{C3380CC4-5D6E-409C-BE32-E72D297353CC}">
                <c16:uniqueId val="{00000007-00ED-42AF-9EC7-38B0AB262257}"/>
              </c:ext>
            </c:extLst>
          </c:dPt>
          <c:dPt>
            <c:idx val="4"/>
            <c:bubble3D val="0"/>
            <c:spPr>
              <a:solidFill>
                <a:srgbClr val="4BACC6"/>
              </a:solidFill>
              <a:ln w="25400">
                <a:noFill/>
              </a:ln>
              <a:effectLst/>
              <a:sp3d/>
            </c:spPr>
            <c:extLst>
              <c:ext xmlns:c16="http://schemas.microsoft.com/office/drawing/2014/chart" uri="{C3380CC4-5D6E-409C-BE32-E72D297353CC}">
                <c16:uniqueId val="{00000009-00ED-42AF-9EC7-38B0AB262257}"/>
              </c:ext>
            </c:extLst>
          </c:dPt>
          <c:dPt>
            <c:idx val="5"/>
            <c:bubble3D val="0"/>
            <c:spPr>
              <a:solidFill>
                <a:schemeClr val="accent6"/>
              </a:solidFill>
              <a:ln w="25400">
                <a:noFill/>
              </a:ln>
              <a:effectLst/>
              <a:sp3d/>
            </c:spPr>
            <c:extLst>
              <c:ext xmlns:c16="http://schemas.microsoft.com/office/drawing/2014/chart" uri="{C3380CC4-5D6E-409C-BE32-E72D297353CC}">
                <c16:uniqueId val="{0000000B-00ED-42AF-9EC7-38B0AB262257}"/>
              </c:ext>
            </c:extLst>
          </c:dPt>
          <c:dPt>
            <c:idx val="6"/>
            <c:bubble3D val="0"/>
            <c:spPr>
              <a:solidFill>
                <a:srgbClr val="772C2A"/>
              </a:solidFill>
              <a:ln w="25400">
                <a:noFill/>
              </a:ln>
              <a:effectLst/>
              <a:sp3d/>
            </c:spPr>
            <c:extLst>
              <c:ext xmlns:c16="http://schemas.microsoft.com/office/drawing/2014/chart" uri="{C3380CC4-5D6E-409C-BE32-E72D297353CC}">
                <c16:uniqueId val="{0000000D-00ED-42AF-9EC7-38B0AB262257}"/>
              </c:ext>
            </c:extLst>
          </c:dPt>
          <c:dPt>
            <c:idx val="7"/>
            <c:bubble3D val="0"/>
            <c:spPr>
              <a:solidFill>
                <a:srgbClr val="5F7530"/>
              </a:solidFill>
              <a:ln w="25400">
                <a:noFill/>
              </a:ln>
              <a:effectLst/>
              <a:sp3d/>
            </c:spPr>
            <c:extLst>
              <c:ext xmlns:c16="http://schemas.microsoft.com/office/drawing/2014/chart" uri="{C3380CC4-5D6E-409C-BE32-E72D297353CC}">
                <c16:uniqueId val="{0000000F-00ED-42AF-9EC7-38B0AB262257}"/>
              </c:ext>
            </c:extLst>
          </c:dPt>
          <c:dPt>
            <c:idx val="8"/>
            <c:bubble3D val="0"/>
            <c:spPr>
              <a:solidFill>
                <a:srgbClr val="4D3B62"/>
              </a:solidFill>
              <a:ln w="25400">
                <a:noFill/>
              </a:ln>
              <a:effectLst/>
              <a:sp3d/>
            </c:spPr>
            <c:extLst>
              <c:ext xmlns:c16="http://schemas.microsoft.com/office/drawing/2014/chart" uri="{C3380CC4-5D6E-409C-BE32-E72D297353CC}">
                <c16:uniqueId val="{00000011-00ED-42AF-9EC7-38B0AB262257}"/>
              </c:ext>
            </c:extLst>
          </c:dPt>
          <c:dLbls>
            <c:dLbl>
              <c:idx val="2"/>
              <c:layout>
                <c:manualLayout>
                  <c:x val="-4.6451899160811119E-2"/>
                  <c:y val="-0.1347014976220651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0ED-42AF-9EC7-38B0AB262257}"/>
                </c:ext>
              </c:extLst>
            </c:dLbl>
            <c:dLbl>
              <c:idx val="6"/>
              <c:layout>
                <c:manualLayout>
                  <c:x val="7.4559962683754727E-2"/>
                  <c:y val="8.1683768720275819E-3"/>
                </c:manualLayout>
              </c:layout>
              <c:spPr>
                <a:noFill/>
                <a:ln>
                  <a:noFill/>
                </a:ln>
                <a:effectLst/>
              </c:spPr>
              <c:txPr>
                <a:bodyPr wrap="square" lIns="38100" tIns="19050" rIns="38100" bIns="19050" anchor="ctr">
                  <a:noAutofit/>
                </a:bodyPr>
                <a:lstStyle/>
                <a:p>
                  <a:pPr>
                    <a:defRPr/>
                  </a:pPr>
                  <a:endParaRPr lang="hu-HU"/>
                </a:p>
              </c:txPr>
              <c:showLegendKey val="0"/>
              <c:showVal val="1"/>
              <c:showCatName val="0"/>
              <c:showSerName val="0"/>
              <c:showPercent val="0"/>
              <c:showBubbleSize val="0"/>
              <c:extLst>
                <c:ext xmlns:c15="http://schemas.microsoft.com/office/drawing/2012/chart" uri="{CE6537A1-D6FC-4f65-9D91-7224C49458BB}">
                  <c15:layout>
                    <c:manualLayout>
                      <c:w val="4.9449002316622082E-2"/>
                      <c:h val="7.6858127904283008E-2"/>
                    </c:manualLayout>
                  </c15:layout>
                </c:ext>
                <c:ext xmlns:c16="http://schemas.microsoft.com/office/drawing/2014/chart" uri="{C3380CC4-5D6E-409C-BE32-E72D297353CC}">
                  <c16:uniqueId val="{0000000D-00ED-42AF-9EC7-38B0AB262257}"/>
                </c:ext>
              </c:extLst>
            </c:dLbl>
            <c:spPr>
              <a:noFill/>
              <a:ln>
                <a:noFill/>
              </a:ln>
              <a:effectLst/>
            </c:spPr>
            <c:showLegendKey val="0"/>
            <c:showVal val="1"/>
            <c:showCatName val="0"/>
            <c:showSerName val="0"/>
            <c:showPercent val="0"/>
            <c:showBubbleSize val="0"/>
            <c:showLeaderLines val="1"/>
            <c:extLst>
              <c:ext xmlns:c15="http://schemas.microsoft.com/office/drawing/2012/chart" uri="{CE6537A1-D6FC-4f65-9D91-7224C49458BB}"/>
            </c:extLst>
          </c:dLbls>
          <c:cat>
            <c:strRef>
              <c:f>Munka1!$A$2:$A$9</c:f>
              <c:strCache>
                <c:ptCount val="8"/>
                <c:pt idx="0">
                  <c:v>Oktatás</c:v>
                </c:pt>
                <c:pt idx="1">
                  <c:v>Szociális ágazat</c:v>
                </c:pt>
                <c:pt idx="2">
                  <c:v>Egészségügy</c:v>
                </c:pt>
                <c:pt idx="3">
                  <c:v>Sport</c:v>
                </c:pt>
                <c:pt idx="4">
                  <c:v>Kultúra</c:v>
                </c:pt>
                <c:pt idx="5">
                  <c:v>Városüzemeltetés</c:v>
                </c:pt>
                <c:pt idx="6">
                  <c:v>Turizmus</c:v>
                </c:pt>
                <c:pt idx="7">
                  <c:v>Igazgatás</c:v>
                </c:pt>
              </c:strCache>
            </c:strRef>
          </c:cat>
          <c:val>
            <c:numRef>
              <c:f>Munka1!$B$2:$B$9</c:f>
              <c:numCache>
                <c:formatCode>0.00%</c:formatCode>
                <c:ptCount val="8"/>
                <c:pt idx="0">
                  <c:v>0.16053891303091289</c:v>
                </c:pt>
                <c:pt idx="1">
                  <c:v>0.10966159369916356</c:v>
                </c:pt>
                <c:pt idx="2">
                  <c:v>4.5554706231630104E-2</c:v>
                </c:pt>
                <c:pt idx="3">
                  <c:v>0.10908080449967901</c:v>
                </c:pt>
                <c:pt idx="4">
                  <c:v>6.5421004168762079E-2</c:v>
                </c:pt>
                <c:pt idx="5">
                  <c:v>0.26998754038710421</c:v>
                </c:pt>
                <c:pt idx="6">
                  <c:v>2.8117739169085075E-2</c:v>
                </c:pt>
                <c:pt idx="7">
                  <c:v>0.21163769881366309</c:v>
                </c:pt>
              </c:numCache>
            </c:numRef>
          </c:val>
          <c:extLst>
            <c:ext xmlns:c16="http://schemas.microsoft.com/office/drawing/2014/chart" uri="{C3380CC4-5D6E-409C-BE32-E72D297353CC}">
              <c16:uniqueId val="{00000012-00ED-42AF-9EC7-38B0AB262257}"/>
            </c:ext>
          </c:extLst>
        </c:ser>
        <c:dLbls>
          <c:showLegendKey val="0"/>
          <c:showVal val="0"/>
          <c:showCatName val="0"/>
          <c:showSerName val="0"/>
          <c:showPercent val="0"/>
          <c:showBubbleSize val="0"/>
          <c:showLeaderLines val="1"/>
        </c:dLbls>
      </c:pie3DChart>
      <c:spPr>
        <a:noFill/>
        <a:ln>
          <a:noFill/>
        </a:ln>
        <a:effectLst/>
      </c:spPr>
    </c:plotArea>
    <c:legend>
      <c:legendPos val="l"/>
      <c:layout>
        <c:manualLayout>
          <c:xMode val="edge"/>
          <c:yMode val="edge"/>
          <c:x val="1.2304836333565706E-2"/>
          <c:y val="8.0778065367398566E-2"/>
          <c:w val="0.21878887145434608"/>
          <c:h val="0.7757862867264191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hu-HU"/>
        </a:p>
      </c:txPr>
    </c:legend>
    <c:plotVisOnly val="1"/>
    <c:dispBlanksAs val="zero"/>
    <c:showDLblsOverMax val="0"/>
  </c:chart>
  <c:spPr>
    <a:noFill/>
    <a:ln>
      <a:noFill/>
    </a:ln>
    <a:effectLst/>
  </c:spPr>
  <c:txPr>
    <a:bodyPr/>
    <a:lstStyle/>
    <a:p>
      <a:pPr>
        <a:defRPr/>
      </a:pPr>
      <a:endParaRPr lang="hu-HU"/>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Munka1!$B$1</c:f>
              <c:strCache>
                <c:ptCount val="1"/>
                <c:pt idx="0">
                  <c:v>Saját bevétel</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Munka1!$A$2:$A$13</c:f>
              <c:strCache>
                <c:ptCount val="12"/>
                <c:pt idx="0">
                  <c:v>2014 tény</c:v>
                </c:pt>
                <c:pt idx="1">
                  <c:v>2015 tény</c:v>
                </c:pt>
                <c:pt idx="2">
                  <c:v>2016 tény</c:v>
                </c:pt>
                <c:pt idx="3">
                  <c:v>2017 tény</c:v>
                </c:pt>
                <c:pt idx="4">
                  <c:v>2018 tény</c:v>
                </c:pt>
                <c:pt idx="5">
                  <c:v>2019 tény</c:v>
                </c:pt>
                <c:pt idx="6">
                  <c:v>2020 tény</c:v>
                </c:pt>
                <c:pt idx="7">
                  <c:v>2021 tény</c:v>
                </c:pt>
                <c:pt idx="8">
                  <c:v>2022 tény</c:v>
                </c:pt>
                <c:pt idx="9">
                  <c:v>2023 tény</c:v>
                </c:pt>
                <c:pt idx="10">
                  <c:v>2024 tény</c:v>
                </c:pt>
                <c:pt idx="11">
                  <c:v>2025. terv</c:v>
                </c:pt>
              </c:strCache>
            </c:strRef>
          </c:cat>
          <c:val>
            <c:numRef>
              <c:f>Munka1!$B$2:$B$13</c:f>
              <c:numCache>
                <c:formatCode>General</c:formatCode>
                <c:ptCount val="12"/>
                <c:pt idx="0">
                  <c:v>1504300</c:v>
                </c:pt>
                <c:pt idx="1">
                  <c:v>1671138</c:v>
                </c:pt>
                <c:pt idx="2">
                  <c:v>1847254</c:v>
                </c:pt>
                <c:pt idx="3">
                  <c:v>2022546</c:v>
                </c:pt>
                <c:pt idx="4">
                  <c:v>2207826</c:v>
                </c:pt>
                <c:pt idx="5" formatCode="#,##0">
                  <c:v>2498182</c:v>
                </c:pt>
                <c:pt idx="6" formatCode="#,##0">
                  <c:v>2331893</c:v>
                </c:pt>
                <c:pt idx="7" formatCode="#,##0">
                  <c:v>2432023</c:v>
                </c:pt>
                <c:pt idx="8" formatCode="#,##0">
                  <c:v>2549880</c:v>
                </c:pt>
                <c:pt idx="9" formatCode="#,##0">
                  <c:v>3463551</c:v>
                </c:pt>
                <c:pt idx="10" formatCode="_-* #\ ##0_-;\-* #\ ##0_-;_-* &quot;-&quot;??_-;_-@_-">
                  <c:v>3319829</c:v>
                </c:pt>
                <c:pt idx="11" formatCode="_-* #\ ##0_-;\-* #\ ##0_-;_-* &quot;-&quot;??_-;_-@_-">
                  <c:v>3533103</c:v>
                </c:pt>
              </c:numCache>
            </c:numRef>
          </c:val>
          <c:smooth val="0"/>
          <c:extLst>
            <c:ext xmlns:c16="http://schemas.microsoft.com/office/drawing/2014/chart" uri="{C3380CC4-5D6E-409C-BE32-E72D297353CC}">
              <c16:uniqueId val="{00000000-A46E-44C0-8644-040CFFE62F36}"/>
            </c:ext>
          </c:extLst>
        </c:ser>
        <c:ser>
          <c:idx val="1"/>
          <c:order val="1"/>
          <c:tx>
            <c:strRef>
              <c:f>Munka1!$C$1</c:f>
              <c:strCache>
                <c:ptCount val="1"/>
                <c:pt idx="0">
                  <c:v>Állami működési támogatás</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Munka1!$A$2:$A$13</c:f>
              <c:strCache>
                <c:ptCount val="12"/>
                <c:pt idx="0">
                  <c:v>2014 tény</c:v>
                </c:pt>
                <c:pt idx="1">
                  <c:v>2015 tény</c:v>
                </c:pt>
                <c:pt idx="2">
                  <c:v>2016 tény</c:v>
                </c:pt>
                <c:pt idx="3">
                  <c:v>2017 tény</c:v>
                </c:pt>
                <c:pt idx="4">
                  <c:v>2018 tény</c:v>
                </c:pt>
                <c:pt idx="5">
                  <c:v>2019 tény</c:v>
                </c:pt>
                <c:pt idx="6">
                  <c:v>2020 tény</c:v>
                </c:pt>
                <c:pt idx="7">
                  <c:v>2021 tény</c:v>
                </c:pt>
                <c:pt idx="8">
                  <c:v>2022 tény</c:v>
                </c:pt>
                <c:pt idx="9">
                  <c:v>2023 tény</c:v>
                </c:pt>
                <c:pt idx="10">
                  <c:v>2024 tény</c:v>
                </c:pt>
                <c:pt idx="11">
                  <c:v>2025. terv</c:v>
                </c:pt>
              </c:strCache>
            </c:strRef>
          </c:cat>
          <c:val>
            <c:numRef>
              <c:f>Munka1!$C$2:$C$13</c:f>
              <c:numCache>
                <c:formatCode>General</c:formatCode>
                <c:ptCount val="12"/>
                <c:pt idx="0">
                  <c:v>726444</c:v>
                </c:pt>
                <c:pt idx="1">
                  <c:v>690631</c:v>
                </c:pt>
                <c:pt idx="2">
                  <c:v>710436</c:v>
                </c:pt>
                <c:pt idx="3">
                  <c:v>730524</c:v>
                </c:pt>
                <c:pt idx="4">
                  <c:v>746610</c:v>
                </c:pt>
                <c:pt idx="5" formatCode="#,##0">
                  <c:v>839611</c:v>
                </c:pt>
                <c:pt idx="6" formatCode="#,##0">
                  <c:v>899711</c:v>
                </c:pt>
                <c:pt idx="7" formatCode="#,##0">
                  <c:v>1297150</c:v>
                </c:pt>
                <c:pt idx="8" formatCode="#,##0">
                  <c:v>1205104</c:v>
                </c:pt>
                <c:pt idx="9" formatCode="#,##0">
                  <c:v>1434833</c:v>
                </c:pt>
                <c:pt idx="10" formatCode="_-* #\ ##0_-;\-* #\ ##0_-;_-* &quot;-&quot;??_-;_-@_-">
                  <c:v>1475623</c:v>
                </c:pt>
                <c:pt idx="11" formatCode="_-* #\ ##0_-;\-* #\ ##0_-;_-* &quot;-&quot;??_-;_-@_-">
                  <c:v>1552569</c:v>
                </c:pt>
              </c:numCache>
            </c:numRef>
          </c:val>
          <c:smooth val="0"/>
          <c:extLst>
            <c:ext xmlns:c16="http://schemas.microsoft.com/office/drawing/2014/chart" uri="{C3380CC4-5D6E-409C-BE32-E72D297353CC}">
              <c16:uniqueId val="{00000001-A46E-44C0-8644-040CFFE62F36}"/>
            </c:ext>
          </c:extLst>
        </c:ser>
        <c:ser>
          <c:idx val="2"/>
          <c:order val="2"/>
          <c:tx>
            <c:strRef>
              <c:f>Munka1!$D$1</c:f>
              <c:strCache>
                <c:ptCount val="1"/>
                <c:pt idx="0">
                  <c:v>Állami fejlesztési támogatás</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strRef>
              <c:f>Munka1!$A$2:$A$13</c:f>
              <c:strCache>
                <c:ptCount val="12"/>
                <c:pt idx="0">
                  <c:v>2014 tény</c:v>
                </c:pt>
                <c:pt idx="1">
                  <c:v>2015 tény</c:v>
                </c:pt>
                <c:pt idx="2">
                  <c:v>2016 tény</c:v>
                </c:pt>
                <c:pt idx="3">
                  <c:v>2017 tény</c:v>
                </c:pt>
                <c:pt idx="4">
                  <c:v>2018 tény</c:v>
                </c:pt>
                <c:pt idx="5">
                  <c:v>2019 tény</c:v>
                </c:pt>
                <c:pt idx="6">
                  <c:v>2020 tény</c:v>
                </c:pt>
                <c:pt idx="7">
                  <c:v>2021 tény</c:v>
                </c:pt>
                <c:pt idx="8">
                  <c:v>2022 tény</c:v>
                </c:pt>
                <c:pt idx="9">
                  <c:v>2023 tény</c:v>
                </c:pt>
                <c:pt idx="10">
                  <c:v>2024 tény</c:v>
                </c:pt>
                <c:pt idx="11">
                  <c:v>2025. terv</c:v>
                </c:pt>
              </c:strCache>
            </c:strRef>
          </c:cat>
          <c:val>
            <c:numRef>
              <c:f>Munka1!$D$2:$D$13</c:f>
              <c:numCache>
                <c:formatCode>General</c:formatCode>
                <c:ptCount val="12"/>
                <c:pt idx="0">
                  <c:v>769061</c:v>
                </c:pt>
                <c:pt idx="1">
                  <c:v>18172</c:v>
                </c:pt>
                <c:pt idx="2">
                  <c:v>22834</c:v>
                </c:pt>
                <c:pt idx="3">
                  <c:v>404516</c:v>
                </c:pt>
                <c:pt idx="4">
                  <c:v>1067114</c:v>
                </c:pt>
                <c:pt idx="5" formatCode="#,##0">
                  <c:v>447157</c:v>
                </c:pt>
                <c:pt idx="6" formatCode="#,##0">
                  <c:v>2795</c:v>
                </c:pt>
                <c:pt idx="7" formatCode="#,##0">
                  <c:v>359828</c:v>
                </c:pt>
                <c:pt idx="8">
                  <c:v>135</c:v>
                </c:pt>
                <c:pt idx="9" formatCode="#,##0">
                  <c:v>696928</c:v>
                </c:pt>
                <c:pt idx="10" formatCode="_-* #\ ##0_-;\-* #\ ##0_-;_-* &quot;-&quot;??_-;_-@_-">
                  <c:v>61200</c:v>
                </c:pt>
                <c:pt idx="11" formatCode="_-* #\ ##0_-;\-* #\ ##0_-;_-* &quot;-&quot;??_-;_-@_-">
                  <c:v>709515</c:v>
                </c:pt>
              </c:numCache>
            </c:numRef>
          </c:val>
          <c:smooth val="0"/>
          <c:extLst>
            <c:ext xmlns:c16="http://schemas.microsoft.com/office/drawing/2014/chart" uri="{C3380CC4-5D6E-409C-BE32-E72D297353CC}">
              <c16:uniqueId val="{00000002-A46E-44C0-8644-040CFFE62F36}"/>
            </c:ext>
          </c:extLst>
        </c:ser>
        <c:ser>
          <c:idx val="3"/>
          <c:order val="3"/>
          <c:tx>
            <c:strRef>
              <c:f>Munka1!$E$1</c:f>
              <c:strCache>
                <c:ptCount val="1"/>
                <c:pt idx="0">
                  <c:v>Felhalmozási bevételek</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strRef>
              <c:f>Munka1!$A$2:$A$13</c:f>
              <c:strCache>
                <c:ptCount val="12"/>
                <c:pt idx="0">
                  <c:v>2014 tény</c:v>
                </c:pt>
                <c:pt idx="1">
                  <c:v>2015 tény</c:v>
                </c:pt>
                <c:pt idx="2">
                  <c:v>2016 tény</c:v>
                </c:pt>
                <c:pt idx="3">
                  <c:v>2017 tény</c:v>
                </c:pt>
                <c:pt idx="4">
                  <c:v>2018 tény</c:v>
                </c:pt>
                <c:pt idx="5">
                  <c:v>2019 tény</c:v>
                </c:pt>
                <c:pt idx="6">
                  <c:v>2020 tény</c:v>
                </c:pt>
                <c:pt idx="7">
                  <c:v>2021 tény</c:v>
                </c:pt>
                <c:pt idx="8">
                  <c:v>2022 tény</c:v>
                </c:pt>
                <c:pt idx="9">
                  <c:v>2023 tény</c:v>
                </c:pt>
                <c:pt idx="10">
                  <c:v>2024 tény</c:v>
                </c:pt>
                <c:pt idx="11">
                  <c:v>2025. terv</c:v>
                </c:pt>
              </c:strCache>
            </c:strRef>
          </c:cat>
          <c:val>
            <c:numRef>
              <c:f>Munka1!$E$2:$E$13</c:f>
              <c:numCache>
                <c:formatCode>General</c:formatCode>
                <c:ptCount val="12"/>
                <c:pt idx="0">
                  <c:v>34732</c:v>
                </c:pt>
                <c:pt idx="1">
                  <c:v>26829</c:v>
                </c:pt>
                <c:pt idx="2">
                  <c:v>13781</c:v>
                </c:pt>
                <c:pt idx="3">
                  <c:v>25666</c:v>
                </c:pt>
                <c:pt idx="4">
                  <c:v>39886</c:v>
                </c:pt>
                <c:pt idx="5" formatCode="#,##0">
                  <c:v>18144</c:v>
                </c:pt>
                <c:pt idx="6" formatCode="#,##0">
                  <c:v>13651</c:v>
                </c:pt>
                <c:pt idx="7" formatCode="#,##0">
                  <c:v>21091</c:v>
                </c:pt>
                <c:pt idx="8">
                  <c:v>41526</c:v>
                </c:pt>
                <c:pt idx="9" formatCode="#,##0">
                  <c:v>27961</c:v>
                </c:pt>
                <c:pt idx="10" formatCode="_-* #\ ##0_-;\-* #\ ##0_-;_-* &quot;-&quot;??_-;_-@_-">
                  <c:v>106642</c:v>
                </c:pt>
                <c:pt idx="11" formatCode="_-* #\ ##0_-;\-* #\ ##0_-;_-* &quot;-&quot;??_-;_-@_-">
                  <c:v>97364</c:v>
                </c:pt>
              </c:numCache>
            </c:numRef>
          </c:val>
          <c:smooth val="0"/>
          <c:extLst>
            <c:ext xmlns:c16="http://schemas.microsoft.com/office/drawing/2014/chart" uri="{C3380CC4-5D6E-409C-BE32-E72D297353CC}">
              <c16:uniqueId val="{00000003-A46E-44C0-8644-040CFFE62F36}"/>
            </c:ext>
          </c:extLst>
        </c:ser>
        <c:ser>
          <c:idx val="4"/>
          <c:order val="4"/>
          <c:tx>
            <c:strRef>
              <c:f>Munka1!$F$1</c:f>
              <c:strCache>
                <c:ptCount val="1"/>
                <c:pt idx="0">
                  <c:v>Pénzmaradvány</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strRef>
              <c:f>Munka1!$A$2:$A$13</c:f>
              <c:strCache>
                <c:ptCount val="12"/>
                <c:pt idx="0">
                  <c:v>2014 tény</c:v>
                </c:pt>
                <c:pt idx="1">
                  <c:v>2015 tény</c:v>
                </c:pt>
                <c:pt idx="2">
                  <c:v>2016 tény</c:v>
                </c:pt>
                <c:pt idx="3">
                  <c:v>2017 tény</c:v>
                </c:pt>
                <c:pt idx="4">
                  <c:v>2018 tény</c:v>
                </c:pt>
                <c:pt idx="5">
                  <c:v>2019 tény</c:v>
                </c:pt>
                <c:pt idx="6">
                  <c:v>2020 tény</c:v>
                </c:pt>
                <c:pt idx="7">
                  <c:v>2021 tény</c:v>
                </c:pt>
                <c:pt idx="8">
                  <c:v>2022 tény</c:v>
                </c:pt>
                <c:pt idx="9">
                  <c:v>2023 tény</c:v>
                </c:pt>
                <c:pt idx="10">
                  <c:v>2024 tény</c:v>
                </c:pt>
                <c:pt idx="11">
                  <c:v>2025. terv</c:v>
                </c:pt>
              </c:strCache>
            </c:strRef>
          </c:cat>
          <c:val>
            <c:numRef>
              <c:f>Munka1!$F$2:$F$13</c:f>
              <c:numCache>
                <c:formatCode>General</c:formatCode>
                <c:ptCount val="12"/>
                <c:pt idx="0">
                  <c:v>65990</c:v>
                </c:pt>
                <c:pt idx="1">
                  <c:v>180041</c:v>
                </c:pt>
                <c:pt idx="2">
                  <c:v>176305</c:v>
                </c:pt>
                <c:pt idx="3">
                  <c:v>262952</c:v>
                </c:pt>
                <c:pt idx="4">
                  <c:v>795941</c:v>
                </c:pt>
                <c:pt idx="5" formatCode="#,##0">
                  <c:v>1531050</c:v>
                </c:pt>
                <c:pt idx="6" formatCode="#,##0">
                  <c:v>1416741</c:v>
                </c:pt>
                <c:pt idx="7" formatCode="#,##0">
                  <c:v>1550686</c:v>
                </c:pt>
                <c:pt idx="8">
                  <c:v>751706</c:v>
                </c:pt>
                <c:pt idx="9" formatCode="#,##0">
                  <c:v>734398</c:v>
                </c:pt>
                <c:pt idx="10" formatCode="_-* #\ ##0_-;\-* #\ ##0_-;_-* &quot;-&quot;??_-;_-@_-">
                  <c:v>2171084</c:v>
                </c:pt>
                <c:pt idx="11" formatCode="_-* #\ ##0_-;\-* #\ ##0_-;_-* &quot;-&quot;??_-;_-@_-">
                  <c:v>779729</c:v>
                </c:pt>
              </c:numCache>
            </c:numRef>
          </c:val>
          <c:smooth val="0"/>
          <c:extLst>
            <c:ext xmlns:c16="http://schemas.microsoft.com/office/drawing/2014/chart" uri="{C3380CC4-5D6E-409C-BE32-E72D297353CC}">
              <c16:uniqueId val="{00000004-A46E-44C0-8644-040CFFE62F36}"/>
            </c:ext>
          </c:extLst>
        </c:ser>
        <c:ser>
          <c:idx val="5"/>
          <c:order val="5"/>
          <c:tx>
            <c:strRef>
              <c:f>Munka1!$G$1</c:f>
              <c:strCache>
                <c:ptCount val="1"/>
                <c:pt idx="0">
                  <c:v>Összesen</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cat>
            <c:strRef>
              <c:f>Munka1!$A$2:$A$13</c:f>
              <c:strCache>
                <c:ptCount val="12"/>
                <c:pt idx="0">
                  <c:v>2014 tény</c:v>
                </c:pt>
                <c:pt idx="1">
                  <c:v>2015 tény</c:v>
                </c:pt>
                <c:pt idx="2">
                  <c:v>2016 tény</c:v>
                </c:pt>
                <c:pt idx="3">
                  <c:v>2017 tény</c:v>
                </c:pt>
                <c:pt idx="4">
                  <c:v>2018 tény</c:v>
                </c:pt>
                <c:pt idx="5">
                  <c:v>2019 tény</c:v>
                </c:pt>
                <c:pt idx="6">
                  <c:v>2020 tény</c:v>
                </c:pt>
                <c:pt idx="7">
                  <c:v>2021 tény</c:v>
                </c:pt>
                <c:pt idx="8">
                  <c:v>2022 tény</c:v>
                </c:pt>
                <c:pt idx="9">
                  <c:v>2023 tény</c:v>
                </c:pt>
                <c:pt idx="10">
                  <c:v>2024 tény</c:v>
                </c:pt>
                <c:pt idx="11">
                  <c:v>2025. terv</c:v>
                </c:pt>
              </c:strCache>
            </c:strRef>
          </c:cat>
          <c:val>
            <c:numRef>
              <c:f>Munka1!$G$2:$G$13</c:f>
              <c:numCache>
                <c:formatCode>General</c:formatCode>
                <c:ptCount val="12"/>
                <c:pt idx="0">
                  <c:v>3100527</c:v>
                </c:pt>
                <c:pt idx="1">
                  <c:v>2586811</c:v>
                </c:pt>
                <c:pt idx="2">
                  <c:v>2770610</c:v>
                </c:pt>
                <c:pt idx="3">
                  <c:v>3446204</c:v>
                </c:pt>
                <c:pt idx="4">
                  <c:v>4857377</c:v>
                </c:pt>
                <c:pt idx="5" formatCode="#,##0">
                  <c:v>5334144</c:v>
                </c:pt>
                <c:pt idx="6" formatCode="#,##0">
                  <c:v>4664791</c:v>
                </c:pt>
                <c:pt idx="7" formatCode="#,##0">
                  <c:v>5660778</c:v>
                </c:pt>
                <c:pt idx="8" formatCode="#,##0">
                  <c:v>4548351</c:v>
                </c:pt>
                <c:pt idx="9" formatCode="#,##0">
                  <c:v>6357671</c:v>
                </c:pt>
                <c:pt idx="10" formatCode="#,##0">
                  <c:v>7134378</c:v>
                </c:pt>
                <c:pt idx="11" formatCode="#,##0">
                  <c:v>6672280</c:v>
                </c:pt>
              </c:numCache>
            </c:numRef>
          </c:val>
          <c:smooth val="0"/>
          <c:extLst>
            <c:ext xmlns:c16="http://schemas.microsoft.com/office/drawing/2014/chart" uri="{C3380CC4-5D6E-409C-BE32-E72D297353CC}">
              <c16:uniqueId val="{00000005-A46E-44C0-8644-040CFFE62F36}"/>
            </c:ext>
          </c:extLst>
        </c:ser>
        <c:dLbls>
          <c:showLegendKey val="0"/>
          <c:showVal val="0"/>
          <c:showCatName val="0"/>
          <c:showSerName val="0"/>
          <c:showPercent val="0"/>
          <c:showBubbleSize val="0"/>
        </c:dLbls>
        <c:marker val="1"/>
        <c:smooth val="0"/>
        <c:axId val="77955072"/>
        <c:axId val="77956608"/>
      </c:lineChart>
      <c:catAx>
        <c:axId val="77955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hu-HU"/>
          </a:p>
        </c:txPr>
        <c:crossAx val="77956608"/>
        <c:crosses val="autoZero"/>
        <c:auto val="1"/>
        <c:lblAlgn val="ctr"/>
        <c:lblOffset val="100"/>
        <c:noMultiLvlLbl val="0"/>
      </c:catAx>
      <c:valAx>
        <c:axId val="77956608"/>
        <c:scaling>
          <c:orientation val="minMax"/>
        </c:scaling>
        <c:delete val="0"/>
        <c:axPos val="l"/>
        <c:majorGridlines>
          <c:spPr>
            <a:ln w="9525" cap="flat" cmpd="sng" algn="ctr">
              <a:solidFill>
                <a:schemeClr val="tx1"/>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hu-HU"/>
          </a:p>
        </c:txPr>
        <c:crossAx val="77955072"/>
        <c:crosses val="autoZero"/>
        <c:crossBetween val="between"/>
      </c:valAx>
      <c:spPr>
        <a:noFill/>
        <a:ln>
          <a:noFill/>
        </a:ln>
        <a:effectLst/>
      </c:spPr>
    </c:plotArea>
    <c:legend>
      <c:legendPos val="r"/>
      <c:layout>
        <c:manualLayout>
          <c:xMode val="edge"/>
          <c:yMode val="edge"/>
          <c:x val="0.84527810586176721"/>
          <c:y val="0.12372344462390687"/>
          <c:w val="0.15472189413823276"/>
          <c:h val="0.6243226523733408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hu-HU"/>
        </a:p>
      </c:txPr>
    </c:legend>
    <c:plotVisOnly val="1"/>
    <c:dispBlanksAs val="gap"/>
    <c:showDLblsOverMax val="0"/>
  </c:chart>
  <c:spPr>
    <a:noFill/>
    <a:ln>
      <a:noFill/>
    </a:ln>
    <a:effectLst/>
  </c:spPr>
  <c:txPr>
    <a:bodyPr/>
    <a:lstStyle/>
    <a:p>
      <a:pPr>
        <a:defRPr/>
      </a:pPr>
      <a:endParaRPr lang="hu-HU"/>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6044543345125342E-2"/>
          <c:y val="1.9437500986108826E-2"/>
          <c:w val="0.80689898598050103"/>
          <c:h val="0.92422231233198282"/>
        </c:manualLayout>
      </c:layout>
      <c:lineChart>
        <c:grouping val="standard"/>
        <c:varyColors val="0"/>
        <c:ser>
          <c:idx val="0"/>
          <c:order val="0"/>
          <c:tx>
            <c:strRef>
              <c:f>Munka1!$A$3</c:f>
              <c:strCache>
                <c:ptCount val="1"/>
                <c:pt idx="0">
                  <c:v>Intézmények</c:v>
                </c:pt>
              </c:strCache>
            </c:strRef>
          </c:tx>
          <c:cat>
            <c:strRef>
              <c:f>Munka1!$M$2:$AF$2</c:f>
              <c:strCache>
                <c:ptCount val="20"/>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 </c:v>
                </c:pt>
                <c:pt idx="13">
                  <c:v>2019.</c:v>
                </c:pt>
                <c:pt idx="14">
                  <c:v>2020</c:v>
                </c:pt>
                <c:pt idx="15">
                  <c:v>2021</c:v>
                </c:pt>
                <c:pt idx="16">
                  <c:v>2022</c:v>
                </c:pt>
                <c:pt idx="17">
                  <c:v>2023</c:v>
                </c:pt>
                <c:pt idx="18">
                  <c:v>2024</c:v>
                </c:pt>
                <c:pt idx="19">
                  <c:v>2025. terv</c:v>
                </c:pt>
              </c:strCache>
            </c:strRef>
          </c:cat>
          <c:val>
            <c:numRef>
              <c:f>Munka1!$M$3:$AF$3</c:f>
              <c:numCache>
                <c:formatCode>#,##0</c:formatCode>
                <c:ptCount val="20"/>
                <c:pt idx="0">
                  <c:v>392933</c:v>
                </c:pt>
                <c:pt idx="1">
                  <c:v>214134</c:v>
                </c:pt>
                <c:pt idx="2">
                  <c:v>240249</c:v>
                </c:pt>
                <c:pt idx="3">
                  <c:v>217698</c:v>
                </c:pt>
                <c:pt idx="4">
                  <c:v>194731</c:v>
                </c:pt>
                <c:pt idx="5">
                  <c:v>157897</c:v>
                </c:pt>
                <c:pt idx="6">
                  <c:v>196852</c:v>
                </c:pt>
                <c:pt idx="7">
                  <c:v>181844</c:v>
                </c:pt>
                <c:pt idx="8">
                  <c:v>200569</c:v>
                </c:pt>
                <c:pt idx="9">
                  <c:v>234572</c:v>
                </c:pt>
                <c:pt idx="10">
                  <c:v>333360</c:v>
                </c:pt>
                <c:pt idx="11">
                  <c:v>360929</c:v>
                </c:pt>
                <c:pt idx="12">
                  <c:v>394873</c:v>
                </c:pt>
                <c:pt idx="13">
                  <c:v>457874</c:v>
                </c:pt>
                <c:pt idx="14">
                  <c:v>336622</c:v>
                </c:pt>
                <c:pt idx="15">
                  <c:v>376479</c:v>
                </c:pt>
                <c:pt idx="16">
                  <c:v>475895</c:v>
                </c:pt>
                <c:pt idx="17">
                  <c:v>547350</c:v>
                </c:pt>
                <c:pt idx="18">
                  <c:v>579124</c:v>
                </c:pt>
                <c:pt idx="19">
                  <c:v>629632</c:v>
                </c:pt>
              </c:numCache>
            </c:numRef>
          </c:val>
          <c:smooth val="0"/>
          <c:extLst>
            <c:ext xmlns:c16="http://schemas.microsoft.com/office/drawing/2014/chart" uri="{C3380CC4-5D6E-409C-BE32-E72D297353CC}">
              <c16:uniqueId val="{00000000-EFDA-414C-BE66-79CC97BAA12A}"/>
            </c:ext>
          </c:extLst>
        </c:ser>
        <c:ser>
          <c:idx val="1"/>
          <c:order val="1"/>
          <c:tx>
            <c:strRef>
              <c:f>Munka1!$A$4</c:f>
              <c:strCache>
                <c:ptCount val="1"/>
                <c:pt idx="0">
                  <c:v>Támogatások</c:v>
                </c:pt>
              </c:strCache>
            </c:strRef>
          </c:tx>
          <c:cat>
            <c:strRef>
              <c:f>Munka1!$M$2:$AF$2</c:f>
              <c:strCache>
                <c:ptCount val="20"/>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 </c:v>
                </c:pt>
                <c:pt idx="13">
                  <c:v>2019.</c:v>
                </c:pt>
                <c:pt idx="14">
                  <c:v>2020</c:v>
                </c:pt>
                <c:pt idx="15">
                  <c:v>2021</c:v>
                </c:pt>
                <c:pt idx="16">
                  <c:v>2022</c:v>
                </c:pt>
                <c:pt idx="17">
                  <c:v>2023</c:v>
                </c:pt>
                <c:pt idx="18">
                  <c:v>2024</c:v>
                </c:pt>
                <c:pt idx="19">
                  <c:v>2025. terv</c:v>
                </c:pt>
              </c:strCache>
            </c:strRef>
          </c:cat>
          <c:val>
            <c:numRef>
              <c:f>Munka1!$M$4:$AF$4</c:f>
              <c:numCache>
                <c:formatCode>#,##0</c:formatCode>
                <c:ptCount val="20"/>
                <c:pt idx="0">
                  <c:v>55312</c:v>
                </c:pt>
                <c:pt idx="1">
                  <c:v>61266</c:v>
                </c:pt>
                <c:pt idx="2">
                  <c:v>60164</c:v>
                </c:pt>
                <c:pt idx="3">
                  <c:v>80490</c:v>
                </c:pt>
                <c:pt idx="4">
                  <c:v>111524</c:v>
                </c:pt>
                <c:pt idx="5">
                  <c:v>118745</c:v>
                </c:pt>
                <c:pt idx="6">
                  <c:v>118386</c:v>
                </c:pt>
                <c:pt idx="7">
                  <c:v>101140</c:v>
                </c:pt>
                <c:pt idx="8">
                  <c:v>74460</c:v>
                </c:pt>
                <c:pt idx="9">
                  <c:v>28730</c:v>
                </c:pt>
                <c:pt idx="10">
                  <c:v>10735</c:v>
                </c:pt>
                <c:pt idx="11">
                  <c:v>10661</c:v>
                </c:pt>
                <c:pt idx="12">
                  <c:v>10899</c:v>
                </c:pt>
                <c:pt idx="13">
                  <c:v>11772</c:v>
                </c:pt>
                <c:pt idx="14">
                  <c:v>7307</c:v>
                </c:pt>
                <c:pt idx="15">
                  <c:v>13957</c:v>
                </c:pt>
                <c:pt idx="16">
                  <c:v>14984</c:v>
                </c:pt>
                <c:pt idx="17">
                  <c:v>12315</c:v>
                </c:pt>
                <c:pt idx="18">
                  <c:v>25923</c:v>
                </c:pt>
                <c:pt idx="19">
                  <c:v>43265</c:v>
                </c:pt>
              </c:numCache>
            </c:numRef>
          </c:val>
          <c:smooth val="0"/>
          <c:extLst>
            <c:ext xmlns:c16="http://schemas.microsoft.com/office/drawing/2014/chart" uri="{C3380CC4-5D6E-409C-BE32-E72D297353CC}">
              <c16:uniqueId val="{00000001-EFDA-414C-BE66-79CC97BAA12A}"/>
            </c:ext>
          </c:extLst>
        </c:ser>
        <c:ser>
          <c:idx val="2"/>
          <c:order val="2"/>
          <c:tx>
            <c:strRef>
              <c:f>Munka1!$A$5</c:f>
              <c:strCache>
                <c:ptCount val="1"/>
                <c:pt idx="0">
                  <c:v>Összesen</c:v>
                </c:pt>
              </c:strCache>
            </c:strRef>
          </c:tx>
          <c:spPr>
            <a:ln>
              <a:solidFill>
                <a:srgbClr val="00B050"/>
              </a:solidFill>
            </a:ln>
          </c:spPr>
          <c:marker>
            <c:spPr>
              <a:ln>
                <a:solidFill>
                  <a:srgbClr val="00B050"/>
                </a:solidFill>
              </a:ln>
            </c:spPr>
          </c:marker>
          <c:cat>
            <c:strRef>
              <c:f>Munka1!$M$2:$AF$2</c:f>
              <c:strCache>
                <c:ptCount val="20"/>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 </c:v>
                </c:pt>
                <c:pt idx="13">
                  <c:v>2019.</c:v>
                </c:pt>
                <c:pt idx="14">
                  <c:v>2020</c:v>
                </c:pt>
                <c:pt idx="15">
                  <c:v>2021</c:v>
                </c:pt>
                <c:pt idx="16">
                  <c:v>2022</c:v>
                </c:pt>
                <c:pt idx="17">
                  <c:v>2023</c:v>
                </c:pt>
                <c:pt idx="18">
                  <c:v>2024</c:v>
                </c:pt>
                <c:pt idx="19">
                  <c:v>2025. terv</c:v>
                </c:pt>
              </c:strCache>
            </c:strRef>
          </c:cat>
          <c:val>
            <c:numRef>
              <c:f>Munka1!$M$5:$AF$5</c:f>
              <c:numCache>
                <c:formatCode>#,##0</c:formatCode>
                <c:ptCount val="20"/>
                <c:pt idx="0">
                  <c:v>448245</c:v>
                </c:pt>
                <c:pt idx="1">
                  <c:v>275400</c:v>
                </c:pt>
                <c:pt idx="2">
                  <c:v>300413</c:v>
                </c:pt>
                <c:pt idx="3">
                  <c:v>298188</c:v>
                </c:pt>
                <c:pt idx="4">
                  <c:v>306255</c:v>
                </c:pt>
                <c:pt idx="5">
                  <c:v>276642</c:v>
                </c:pt>
                <c:pt idx="6">
                  <c:v>315238</c:v>
                </c:pt>
                <c:pt idx="7">
                  <c:v>282984</c:v>
                </c:pt>
                <c:pt idx="8">
                  <c:v>275029</c:v>
                </c:pt>
                <c:pt idx="9">
                  <c:v>263302</c:v>
                </c:pt>
                <c:pt idx="10">
                  <c:v>344095</c:v>
                </c:pt>
                <c:pt idx="11">
                  <c:v>371590</c:v>
                </c:pt>
                <c:pt idx="12">
                  <c:v>405772</c:v>
                </c:pt>
                <c:pt idx="13">
                  <c:v>469646</c:v>
                </c:pt>
                <c:pt idx="14">
                  <c:v>343929</c:v>
                </c:pt>
                <c:pt idx="15">
                  <c:v>390436</c:v>
                </c:pt>
                <c:pt idx="16">
                  <c:v>490879</c:v>
                </c:pt>
                <c:pt idx="17">
                  <c:v>559665</c:v>
                </c:pt>
                <c:pt idx="18">
                  <c:v>605047</c:v>
                </c:pt>
                <c:pt idx="19">
                  <c:v>672897</c:v>
                </c:pt>
              </c:numCache>
            </c:numRef>
          </c:val>
          <c:smooth val="0"/>
          <c:extLst>
            <c:ext xmlns:c16="http://schemas.microsoft.com/office/drawing/2014/chart" uri="{C3380CC4-5D6E-409C-BE32-E72D297353CC}">
              <c16:uniqueId val="{00000002-EFDA-414C-BE66-79CC97BAA12A}"/>
            </c:ext>
          </c:extLst>
        </c:ser>
        <c:dLbls>
          <c:showLegendKey val="0"/>
          <c:showVal val="0"/>
          <c:showCatName val="0"/>
          <c:showSerName val="0"/>
          <c:showPercent val="0"/>
          <c:showBubbleSize val="0"/>
        </c:dLbls>
        <c:marker val="1"/>
        <c:smooth val="0"/>
        <c:axId val="1204795552"/>
        <c:axId val="1"/>
      </c:lineChart>
      <c:catAx>
        <c:axId val="1204795552"/>
        <c:scaling>
          <c:orientation val="minMax"/>
        </c:scaling>
        <c:delete val="0"/>
        <c:axPos val="b"/>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hu-HU"/>
          </a:p>
        </c:txPr>
        <c:crossAx val="1"/>
        <c:crosses val="autoZero"/>
        <c:auto val="1"/>
        <c:lblAlgn val="ctr"/>
        <c:lblOffset val="100"/>
        <c:noMultiLvlLbl val="0"/>
      </c:catAx>
      <c:valAx>
        <c:axId val="1"/>
        <c:scaling>
          <c:orientation val="minMax"/>
        </c:scaling>
        <c:delete val="0"/>
        <c:axPos val="l"/>
        <c:majorGridlines/>
        <c:numFmt formatCode="#,##0"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hu-HU"/>
          </a:p>
        </c:txPr>
        <c:crossAx val="1204795552"/>
        <c:crosses val="autoZero"/>
        <c:crossBetween val="between"/>
      </c:valAx>
    </c:plotArea>
    <c:legend>
      <c:legendPos val="r"/>
      <c:layout>
        <c:manualLayout>
          <c:xMode val="edge"/>
          <c:yMode val="edge"/>
          <c:x val="0.86974358974358978"/>
          <c:y val="0.4552590266875981"/>
          <c:w val="9.1642702270911786E-2"/>
          <c:h val="0.13922053450479305"/>
        </c:manualLayout>
      </c:layout>
      <c:overlay val="0"/>
      <c:txPr>
        <a:bodyPr/>
        <a:lstStyle/>
        <a:p>
          <a:pPr>
            <a:defRPr sz="845" b="0" i="0" u="none" strike="noStrike" baseline="0">
              <a:solidFill>
                <a:srgbClr val="000000"/>
              </a:solidFill>
              <a:latin typeface="Calibri"/>
              <a:ea typeface="Calibri"/>
              <a:cs typeface="Calibri"/>
            </a:defRPr>
          </a:pPr>
          <a:endParaRPr lang="hu-HU"/>
        </a:p>
      </c:txPr>
    </c:legend>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hu-HU"/>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0.63556</cdr:x>
      <cdr:y>0.15251</cdr:y>
    </cdr:from>
    <cdr:to>
      <cdr:x>0.78321</cdr:x>
      <cdr:y>0.50863</cdr:y>
    </cdr:to>
    <cdr:sp macro="" textlink="">
      <cdr:nvSpPr>
        <cdr:cNvPr id="2" name="Szövegdoboz 1"/>
        <cdr:cNvSpPr txBox="1"/>
      </cdr:nvSpPr>
      <cdr:spPr>
        <a:xfrm xmlns:a="http://schemas.openxmlformats.org/drawingml/2006/main">
          <a:off x="3935801" y="391603"/>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hu-HU" sz="900" dirty="0"/>
        </a:p>
      </cdr:txBody>
    </cdr:sp>
  </cdr:relSizeAnchor>
  <cdr:relSizeAnchor xmlns:cdr="http://schemas.openxmlformats.org/drawingml/2006/chartDrawing">
    <cdr:from>
      <cdr:x>0.65881</cdr:x>
      <cdr:y>0.29279</cdr:y>
    </cdr:from>
    <cdr:to>
      <cdr:x>0.80647</cdr:x>
      <cdr:y>0.37693</cdr:y>
    </cdr:to>
    <cdr:sp macro="" textlink="">
      <cdr:nvSpPr>
        <cdr:cNvPr id="11" name="Szövegdoboz 10"/>
        <cdr:cNvSpPr txBox="1"/>
      </cdr:nvSpPr>
      <cdr:spPr>
        <a:xfrm xmlns:a="http://schemas.openxmlformats.org/drawingml/2006/main">
          <a:off x="4079817" y="751810"/>
          <a:ext cx="914400" cy="21602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hu-HU"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0.63556</cdr:x>
      <cdr:y>0.15251</cdr:y>
    </cdr:from>
    <cdr:to>
      <cdr:x>0.78321</cdr:x>
      <cdr:y>0.50863</cdr:y>
    </cdr:to>
    <cdr:sp macro="" textlink="">
      <cdr:nvSpPr>
        <cdr:cNvPr id="2" name="Szövegdoboz 1"/>
        <cdr:cNvSpPr txBox="1"/>
      </cdr:nvSpPr>
      <cdr:spPr>
        <a:xfrm xmlns:a="http://schemas.openxmlformats.org/drawingml/2006/main">
          <a:off x="3935801" y="391603"/>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hu-HU" sz="900" dirty="0"/>
        </a:p>
      </cdr:txBody>
    </cdr:sp>
  </cdr:relSizeAnchor>
  <cdr:relSizeAnchor xmlns:cdr="http://schemas.openxmlformats.org/drawingml/2006/chartDrawing">
    <cdr:from>
      <cdr:x>0.65881</cdr:x>
      <cdr:y>0.29279</cdr:y>
    </cdr:from>
    <cdr:to>
      <cdr:x>0.80647</cdr:x>
      <cdr:y>0.37693</cdr:y>
    </cdr:to>
    <cdr:sp macro="" textlink="">
      <cdr:nvSpPr>
        <cdr:cNvPr id="11" name="Szövegdoboz 10"/>
        <cdr:cNvSpPr txBox="1"/>
      </cdr:nvSpPr>
      <cdr:spPr>
        <a:xfrm xmlns:a="http://schemas.openxmlformats.org/drawingml/2006/main">
          <a:off x="4079817" y="751810"/>
          <a:ext cx="914400" cy="21602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hu-HU" sz="1100" dirty="0"/>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51E5450A-1028-4FE7-8851-778E87218C47}"/>
              </a:ext>
            </a:extLst>
          </p:cNvPr>
          <p:cNvSpPr>
            <a:spLocks noGrp="1"/>
          </p:cNvSpPr>
          <p:nvPr>
            <p:ph type="ctrTitle"/>
          </p:nvPr>
        </p:nvSpPr>
        <p:spPr>
          <a:xfrm>
            <a:off x="1524000" y="1122363"/>
            <a:ext cx="9144000" cy="2387600"/>
          </a:xfrm>
        </p:spPr>
        <p:txBody>
          <a:bodyPr anchor="b"/>
          <a:lstStyle>
            <a:lvl1pPr algn="ctr">
              <a:defRPr sz="6000"/>
            </a:lvl1pPr>
          </a:lstStyle>
          <a:p>
            <a:r>
              <a:rPr lang="hu-HU"/>
              <a:t>Mintacím szerkesztése</a:t>
            </a:r>
          </a:p>
        </p:txBody>
      </p:sp>
      <p:sp>
        <p:nvSpPr>
          <p:cNvPr id="3" name="Alcím 2">
            <a:extLst>
              <a:ext uri="{FF2B5EF4-FFF2-40B4-BE49-F238E27FC236}">
                <a16:creationId xmlns:a16="http://schemas.microsoft.com/office/drawing/2014/main" id="{D4FEE2AE-AFC7-43FA-BD2F-6D9153634A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p>
        </p:txBody>
      </p:sp>
      <p:sp>
        <p:nvSpPr>
          <p:cNvPr id="4" name="Dátum helye 3">
            <a:extLst>
              <a:ext uri="{FF2B5EF4-FFF2-40B4-BE49-F238E27FC236}">
                <a16:creationId xmlns:a16="http://schemas.microsoft.com/office/drawing/2014/main" id="{6AE900BC-8144-4FC5-B5A8-8C7C9695548E}"/>
              </a:ext>
            </a:extLst>
          </p:cNvPr>
          <p:cNvSpPr>
            <a:spLocks noGrp="1"/>
          </p:cNvSpPr>
          <p:nvPr>
            <p:ph type="dt" sz="half" idx="10"/>
          </p:nvPr>
        </p:nvSpPr>
        <p:spPr/>
        <p:txBody>
          <a:bodyPr/>
          <a:lstStyle/>
          <a:p>
            <a:fld id="{5655AD53-BB68-4894-94F1-6245ED726A06}" type="datetimeFigureOut">
              <a:rPr lang="hu-HU" smtClean="0"/>
              <a:t>2025. 11. 13.</a:t>
            </a:fld>
            <a:endParaRPr lang="hu-HU"/>
          </a:p>
        </p:txBody>
      </p:sp>
      <p:sp>
        <p:nvSpPr>
          <p:cNvPr id="5" name="Élőláb helye 4">
            <a:extLst>
              <a:ext uri="{FF2B5EF4-FFF2-40B4-BE49-F238E27FC236}">
                <a16:creationId xmlns:a16="http://schemas.microsoft.com/office/drawing/2014/main" id="{FFCB64BA-B27D-40A0-A0BD-CCF71D4DB4AA}"/>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10B6EBD0-92A9-4FC9-857C-F9509F95D4A6}"/>
              </a:ext>
            </a:extLst>
          </p:cNvPr>
          <p:cNvSpPr>
            <a:spLocks noGrp="1"/>
          </p:cNvSpPr>
          <p:nvPr>
            <p:ph type="sldNum" sz="quarter" idx="12"/>
          </p:nvPr>
        </p:nvSpPr>
        <p:spPr/>
        <p:txBody>
          <a:bodyPr/>
          <a:lstStyle/>
          <a:p>
            <a:fld id="{A0BFD73F-D9D1-4A53-BD41-749D9DEB0133}" type="slidenum">
              <a:rPr lang="hu-HU" smtClean="0"/>
              <a:t>‹#›</a:t>
            </a:fld>
            <a:endParaRPr lang="hu-HU"/>
          </a:p>
        </p:txBody>
      </p:sp>
    </p:spTree>
    <p:extLst>
      <p:ext uri="{BB962C8B-B14F-4D97-AF65-F5344CB8AC3E}">
        <p14:creationId xmlns:p14="http://schemas.microsoft.com/office/powerpoint/2010/main" val="2039222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514CFF6-A60D-4FEC-BD57-9E5D6F671B1E}"/>
              </a:ext>
            </a:extLst>
          </p:cNvPr>
          <p:cNvSpPr>
            <a:spLocks noGrp="1"/>
          </p:cNvSpPr>
          <p:nvPr>
            <p:ph type="title"/>
          </p:nvPr>
        </p:nvSpPr>
        <p:spPr/>
        <p:txBody>
          <a:bodyPr/>
          <a:lstStyle/>
          <a:p>
            <a:r>
              <a:rPr lang="hu-HU"/>
              <a:t>Mintacím szerkesztése</a:t>
            </a:r>
          </a:p>
        </p:txBody>
      </p:sp>
      <p:sp>
        <p:nvSpPr>
          <p:cNvPr id="3" name="Függőleges szöveg helye 2">
            <a:extLst>
              <a:ext uri="{FF2B5EF4-FFF2-40B4-BE49-F238E27FC236}">
                <a16:creationId xmlns:a16="http://schemas.microsoft.com/office/drawing/2014/main" id="{F538DE30-7F87-4A16-B004-1ECCA2D459E9}"/>
              </a:ext>
            </a:extLst>
          </p:cNvPr>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46AE3345-9521-4CA0-9971-C2368BE232AD}"/>
              </a:ext>
            </a:extLst>
          </p:cNvPr>
          <p:cNvSpPr>
            <a:spLocks noGrp="1"/>
          </p:cNvSpPr>
          <p:nvPr>
            <p:ph type="dt" sz="half" idx="10"/>
          </p:nvPr>
        </p:nvSpPr>
        <p:spPr/>
        <p:txBody>
          <a:bodyPr/>
          <a:lstStyle/>
          <a:p>
            <a:fld id="{5655AD53-BB68-4894-94F1-6245ED726A06}" type="datetimeFigureOut">
              <a:rPr lang="hu-HU" smtClean="0"/>
              <a:t>2025. 11. 13.</a:t>
            </a:fld>
            <a:endParaRPr lang="hu-HU"/>
          </a:p>
        </p:txBody>
      </p:sp>
      <p:sp>
        <p:nvSpPr>
          <p:cNvPr id="5" name="Élőláb helye 4">
            <a:extLst>
              <a:ext uri="{FF2B5EF4-FFF2-40B4-BE49-F238E27FC236}">
                <a16:creationId xmlns:a16="http://schemas.microsoft.com/office/drawing/2014/main" id="{00ACA23B-3B6C-4147-874C-F498A500396B}"/>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66A0281A-3C46-4130-B080-62AABC7D69F9}"/>
              </a:ext>
            </a:extLst>
          </p:cNvPr>
          <p:cNvSpPr>
            <a:spLocks noGrp="1"/>
          </p:cNvSpPr>
          <p:nvPr>
            <p:ph type="sldNum" sz="quarter" idx="12"/>
          </p:nvPr>
        </p:nvSpPr>
        <p:spPr/>
        <p:txBody>
          <a:bodyPr/>
          <a:lstStyle/>
          <a:p>
            <a:fld id="{A0BFD73F-D9D1-4A53-BD41-749D9DEB0133}" type="slidenum">
              <a:rPr lang="hu-HU" smtClean="0"/>
              <a:t>‹#›</a:t>
            </a:fld>
            <a:endParaRPr lang="hu-HU"/>
          </a:p>
        </p:txBody>
      </p:sp>
    </p:spTree>
    <p:extLst>
      <p:ext uri="{BB962C8B-B14F-4D97-AF65-F5344CB8AC3E}">
        <p14:creationId xmlns:p14="http://schemas.microsoft.com/office/powerpoint/2010/main" val="1019075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a:extLst>
              <a:ext uri="{FF2B5EF4-FFF2-40B4-BE49-F238E27FC236}">
                <a16:creationId xmlns:a16="http://schemas.microsoft.com/office/drawing/2014/main" id="{399F1E6C-647A-4730-A727-23CB59D8D114}"/>
              </a:ext>
            </a:extLst>
          </p:cNvPr>
          <p:cNvSpPr>
            <a:spLocks noGrp="1"/>
          </p:cNvSpPr>
          <p:nvPr>
            <p:ph type="title" orient="vert"/>
          </p:nvPr>
        </p:nvSpPr>
        <p:spPr>
          <a:xfrm>
            <a:off x="8724900" y="365125"/>
            <a:ext cx="2628900" cy="5811838"/>
          </a:xfrm>
        </p:spPr>
        <p:txBody>
          <a:bodyPr vert="eaVert"/>
          <a:lstStyle/>
          <a:p>
            <a:r>
              <a:rPr lang="hu-HU"/>
              <a:t>Mintacím szerkesztése</a:t>
            </a:r>
          </a:p>
        </p:txBody>
      </p:sp>
      <p:sp>
        <p:nvSpPr>
          <p:cNvPr id="3" name="Függőleges szöveg helye 2">
            <a:extLst>
              <a:ext uri="{FF2B5EF4-FFF2-40B4-BE49-F238E27FC236}">
                <a16:creationId xmlns:a16="http://schemas.microsoft.com/office/drawing/2014/main" id="{B19437A4-CEEC-4859-A15F-4A81F650EC55}"/>
              </a:ext>
            </a:extLst>
          </p:cNvPr>
          <p:cNvSpPr>
            <a:spLocks noGrp="1"/>
          </p:cNvSpPr>
          <p:nvPr>
            <p:ph type="body" orient="vert" idx="1"/>
          </p:nvPr>
        </p:nvSpPr>
        <p:spPr>
          <a:xfrm>
            <a:off x="838200"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A051F034-8B6E-4B6C-BBE7-CB409C27AF2F}"/>
              </a:ext>
            </a:extLst>
          </p:cNvPr>
          <p:cNvSpPr>
            <a:spLocks noGrp="1"/>
          </p:cNvSpPr>
          <p:nvPr>
            <p:ph type="dt" sz="half" idx="10"/>
          </p:nvPr>
        </p:nvSpPr>
        <p:spPr/>
        <p:txBody>
          <a:bodyPr/>
          <a:lstStyle/>
          <a:p>
            <a:fld id="{5655AD53-BB68-4894-94F1-6245ED726A06}" type="datetimeFigureOut">
              <a:rPr lang="hu-HU" smtClean="0"/>
              <a:t>2025. 11. 13.</a:t>
            </a:fld>
            <a:endParaRPr lang="hu-HU"/>
          </a:p>
        </p:txBody>
      </p:sp>
      <p:sp>
        <p:nvSpPr>
          <p:cNvPr id="5" name="Élőláb helye 4">
            <a:extLst>
              <a:ext uri="{FF2B5EF4-FFF2-40B4-BE49-F238E27FC236}">
                <a16:creationId xmlns:a16="http://schemas.microsoft.com/office/drawing/2014/main" id="{FFA1DBF4-BED5-4F03-B128-CD618BEBF6B0}"/>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0C29C9B4-7875-4036-ABED-4E2227F7B660}"/>
              </a:ext>
            </a:extLst>
          </p:cNvPr>
          <p:cNvSpPr>
            <a:spLocks noGrp="1"/>
          </p:cNvSpPr>
          <p:nvPr>
            <p:ph type="sldNum" sz="quarter" idx="12"/>
          </p:nvPr>
        </p:nvSpPr>
        <p:spPr/>
        <p:txBody>
          <a:bodyPr/>
          <a:lstStyle/>
          <a:p>
            <a:fld id="{A0BFD73F-D9D1-4A53-BD41-749D9DEB0133}" type="slidenum">
              <a:rPr lang="hu-HU" smtClean="0"/>
              <a:t>‹#›</a:t>
            </a:fld>
            <a:endParaRPr lang="hu-HU"/>
          </a:p>
        </p:txBody>
      </p:sp>
    </p:spTree>
    <p:extLst>
      <p:ext uri="{BB962C8B-B14F-4D97-AF65-F5344CB8AC3E}">
        <p14:creationId xmlns:p14="http://schemas.microsoft.com/office/powerpoint/2010/main" val="16344218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914400" y="2130426"/>
            <a:ext cx="10363200" cy="1470025"/>
          </a:xfrm>
        </p:spPr>
        <p:txBody>
          <a:bodyPr/>
          <a:lstStyle/>
          <a:p>
            <a:r>
              <a:rPr lang="hu-HU"/>
              <a:t>Mintacím szerkesztése</a:t>
            </a:r>
          </a:p>
        </p:txBody>
      </p:sp>
      <p:sp>
        <p:nvSpPr>
          <p:cNvPr id="3" name="Alcím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a:t>Alcím mintájának szerkesztése</a:t>
            </a:r>
          </a:p>
        </p:txBody>
      </p:sp>
      <p:sp>
        <p:nvSpPr>
          <p:cNvPr id="4" name="Dátum helye 3"/>
          <p:cNvSpPr>
            <a:spLocks noGrp="1"/>
          </p:cNvSpPr>
          <p:nvPr>
            <p:ph type="dt" sz="half" idx="10"/>
          </p:nvPr>
        </p:nvSpPr>
        <p:spPr/>
        <p:txBody>
          <a:bodyPr/>
          <a:lstStyle>
            <a:lvl1pPr>
              <a:defRPr/>
            </a:lvl1pPr>
          </a:lstStyle>
          <a:p>
            <a:pPr>
              <a:defRPr/>
            </a:pPr>
            <a:fld id="{738F4C69-7D0A-4976-837F-169423A927B9}" type="datetimeFigureOut">
              <a:rPr lang="hu-HU"/>
              <a:pPr>
                <a:defRPr/>
              </a:pPr>
              <a:t>2025. 11. 13.</a:t>
            </a:fld>
            <a:endParaRPr lang="hu-HU"/>
          </a:p>
        </p:txBody>
      </p:sp>
      <p:sp>
        <p:nvSpPr>
          <p:cNvPr id="5" name="Élőláb helye 4"/>
          <p:cNvSpPr>
            <a:spLocks noGrp="1"/>
          </p:cNvSpPr>
          <p:nvPr>
            <p:ph type="ftr" sz="quarter" idx="11"/>
          </p:nvPr>
        </p:nvSpPr>
        <p:spPr/>
        <p:txBody>
          <a:bodyPr/>
          <a:lstStyle>
            <a:lvl1pPr>
              <a:defRPr/>
            </a:lvl1pPr>
          </a:lstStyle>
          <a:p>
            <a:pPr>
              <a:defRPr/>
            </a:pPr>
            <a:endParaRPr lang="hu-HU"/>
          </a:p>
        </p:txBody>
      </p:sp>
      <p:sp>
        <p:nvSpPr>
          <p:cNvPr id="6" name="Dia számának helye 5"/>
          <p:cNvSpPr>
            <a:spLocks noGrp="1"/>
          </p:cNvSpPr>
          <p:nvPr>
            <p:ph type="sldNum" sz="quarter" idx="12"/>
          </p:nvPr>
        </p:nvSpPr>
        <p:spPr/>
        <p:txBody>
          <a:bodyPr/>
          <a:lstStyle>
            <a:lvl1pPr>
              <a:defRPr/>
            </a:lvl1pPr>
          </a:lstStyle>
          <a:p>
            <a:pPr>
              <a:defRPr/>
            </a:pPr>
            <a:fld id="{43F9A613-65D9-486A-A351-87C7592E1516}" type="slidenum">
              <a:rPr lang="hu-HU"/>
              <a:pPr>
                <a:defRPr/>
              </a:pPr>
              <a:t>‹#›</a:t>
            </a:fld>
            <a:endParaRPr lang="hu-HU"/>
          </a:p>
        </p:txBody>
      </p:sp>
    </p:spTree>
    <p:extLst>
      <p:ext uri="{BB962C8B-B14F-4D97-AF65-F5344CB8AC3E}">
        <p14:creationId xmlns:p14="http://schemas.microsoft.com/office/powerpoint/2010/main" val="36542287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Tartalom helye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10"/>
          </p:nvPr>
        </p:nvSpPr>
        <p:spPr/>
        <p:txBody>
          <a:bodyPr/>
          <a:lstStyle>
            <a:lvl1pPr>
              <a:defRPr/>
            </a:lvl1pPr>
          </a:lstStyle>
          <a:p>
            <a:pPr>
              <a:defRPr/>
            </a:pPr>
            <a:fld id="{F67DE527-3032-402D-895A-D4818F846A29}" type="datetimeFigureOut">
              <a:rPr lang="hu-HU"/>
              <a:pPr>
                <a:defRPr/>
              </a:pPr>
              <a:t>2025. 11. 13.</a:t>
            </a:fld>
            <a:endParaRPr lang="hu-HU"/>
          </a:p>
        </p:txBody>
      </p:sp>
      <p:sp>
        <p:nvSpPr>
          <p:cNvPr id="5" name="Élőláb helye 4"/>
          <p:cNvSpPr>
            <a:spLocks noGrp="1"/>
          </p:cNvSpPr>
          <p:nvPr>
            <p:ph type="ftr" sz="quarter" idx="11"/>
          </p:nvPr>
        </p:nvSpPr>
        <p:spPr/>
        <p:txBody>
          <a:bodyPr/>
          <a:lstStyle>
            <a:lvl1pPr>
              <a:defRPr/>
            </a:lvl1pPr>
          </a:lstStyle>
          <a:p>
            <a:pPr>
              <a:defRPr/>
            </a:pPr>
            <a:endParaRPr lang="hu-HU"/>
          </a:p>
        </p:txBody>
      </p:sp>
      <p:sp>
        <p:nvSpPr>
          <p:cNvPr id="6" name="Dia számának helye 5"/>
          <p:cNvSpPr>
            <a:spLocks noGrp="1"/>
          </p:cNvSpPr>
          <p:nvPr>
            <p:ph type="sldNum" sz="quarter" idx="12"/>
          </p:nvPr>
        </p:nvSpPr>
        <p:spPr/>
        <p:txBody>
          <a:bodyPr/>
          <a:lstStyle>
            <a:lvl1pPr>
              <a:defRPr/>
            </a:lvl1pPr>
          </a:lstStyle>
          <a:p>
            <a:pPr>
              <a:defRPr/>
            </a:pPr>
            <a:fld id="{0F5B189A-877D-4C15-8650-10AAA2D7C683}" type="slidenum">
              <a:rPr lang="hu-HU"/>
              <a:pPr>
                <a:defRPr/>
              </a:pPr>
              <a:t>‹#›</a:t>
            </a:fld>
            <a:endParaRPr lang="hu-HU"/>
          </a:p>
        </p:txBody>
      </p:sp>
    </p:spTree>
    <p:extLst>
      <p:ext uri="{BB962C8B-B14F-4D97-AF65-F5344CB8AC3E}">
        <p14:creationId xmlns:p14="http://schemas.microsoft.com/office/powerpoint/2010/main" val="38599308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963084" y="4406901"/>
            <a:ext cx="10363200" cy="1362075"/>
          </a:xfrm>
        </p:spPr>
        <p:txBody>
          <a:bodyPr anchor="t"/>
          <a:lstStyle>
            <a:lvl1pPr algn="l">
              <a:defRPr sz="4000" b="1" cap="all"/>
            </a:lvl1pPr>
          </a:lstStyle>
          <a:p>
            <a:r>
              <a:rPr lang="hu-HU"/>
              <a:t>Mintacím szerkesztése</a:t>
            </a:r>
          </a:p>
        </p:txBody>
      </p:sp>
      <p:sp>
        <p:nvSpPr>
          <p:cNvPr id="3" name="Szöveg helye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a:t>Mintaszöveg szerkesztése</a:t>
            </a:r>
          </a:p>
        </p:txBody>
      </p:sp>
      <p:sp>
        <p:nvSpPr>
          <p:cNvPr id="4" name="Dátum helye 3"/>
          <p:cNvSpPr>
            <a:spLocks noGrp="1"/>
          </p:cNvSpPr>
          <p:nvPr>
            <p:ph type="dt" sz="half" idx="10"/>
          </p:nvPr>
        </p:nvSpPr>
        <p:spPr/>
        <p:txBody>
          <a:bodyPr/>
          <a:lstStyle>
            <a:lvl1pPr>
              <a:defRPr/>
            </a:lvl1pPr>
          </a:lstStyle>
          <a:p>
            <a:pPr>
              <a:defRPr/>
            </a:pPr>
            <a:fld id="{7BC8ED0A-249E-4E32-ACF4-D65D80A978F5}" type="datetimeFigureOut">
              <a:rPr lang="hu-HU"/>
              <a:pPr>
                <a:defRPr/>
              </a:pPr>
              <a:t>2025. 11. 13.</a:t>
            </a:fld>
            <a:endParaRPr lang="hu-HU"/>
          </a:p>
        </p:txBody>
      </p:sp>
      <p:sp>
        <p:nvSpPr>
          <p:cNvPr id="5" name="Élőláb helye 4"/>
          <p:cNvSpPr>
            <a:spLocks noGrp="1"/>
          </p:cNvSpPr>
          <p:nvPr>
            <p:ph type="ftr" sz="quarter" idx="11"/>
          </p:nvPr>
        </p:nvSpPr>
        <p:spPr/>
        <p:txBody>
          <a:bodyPr/>
          <a:lstStyle>
            <a:lvl1pPr>
              <a:defRPr/>
            </a:lvl1pPr>
          </a:lstStyle>
          <a:p>
            <a:pPr>
              <a:defRPr/>
            </a:pPr>
            <a:endParaRPr lang="hu-HU"/>
          </a:p>
        </p:txBody>
      </p:sp>
      <p:sp>
        <p:nvSpPr>
          <p:cNvPr id="6" name="Dia számának helye 5"/>
          <p:cNvSpPr>
            <a:spLocks noGrp="1"/>
          </p:cNvSpPr>
          <p:nvPr>
            <p:ph type="sldNum" sz="quarter" idx="12"/>
          </p:nvPr>
        </p:nvSpPr>
        <p:spPr/>
        <p:txBody>
          <a:bodyPr/>
          <a:lstStyle>
            <a:lvl1pPr>
              <a:defRPr/>
            </a:lvl1pPr>
          </a:lstStyle>
          <a:p>
            <a:pPr>
              <a:defRPr/>
            </a:pPr>
            <a:fld id="{4A4F6633-F65A-44B3-B701-A81DE18C91AC}" type="slidenum">
              <a:rPr lang="hu-HU"/>
              <a:pPr>
                <a:defRPr/>
              </a:pPr>
              <a:t>‹#›</a:t>
            </a:fld>
            <a:endParaRPr lang="hu-HU"/>
          </a:p>
        </p:txBody>
      </p:sp>
    </p:spTree>
    <p:extLst>
      <p:ext uri="{BB962C8B-B14F-4D97-AF65-F5344CB8AC3E}">
        <p14:creationId xmlns:p14="http://schemas.microsoft.com/office/powerpoint/2010/main" val="25767280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Tartalom helye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3"/>
          <p:cNvSpPr>
            <a:spLocks noGrp="1"/>
          </p:cNvSpPr>
          <p:nvPr>
            <p:ph type="dt" sz="half" idx="10"/>
          </p:nvPr>
        </p:nvSpPr>
        <p:spPr/>
        <p:txBody>
          <a:bodyPr/>
          <a:lstStyle>
            <a:lvl1pPr>
              <a:defRPr/>
            </a:lvl1pPr>
          </a:lstStyle>
          <a:p>
            <a:pPr>
              <a:defRPr/>
            </a:pPr>
            <a:fld id="{47E5BDD6-765D-4A8D-AED9-1FD013CB6D98}" type="datetimeFigureOut">
              <a:rPr lang="hu-HU"/>
              <a:pPr>
                <a:defRPr/>
              </a:pPr>
              <a:t>2025. 11. 13.</a:t>
            </a:fld>
            <a:endParaRPr lang="hu-HU"/>
          </a:p>
        </p:txBody>
      </p:sp>
      <p:sp>
        <p:nvSpPr>
          <p:cNvPr id="6" name="Élőláb helye 4"/>
          <p:cNvSpPr>
            <a:spLocks noGrp="1"/>
          </p:cNvSpPr>
          <p:nvPr>
            <p:ph type="ftr" sz="quarter" idx="11"/>
          </p:nvPr>
        </p:nvSpPr>
        <p:spPr/>
        <p:txBody>
          <a:bodyPr/>
          <a:lstStyle>
            <a:lvl1pPr>
              <a:defRPr/>
            </a:lvl1pPr>
          </a:lstStyle>
          <a:p>
            <a:pPr>
              <a:defRPr/>
            </a:pPr>
            <a:endParaRPr lang="hu-HU"/>
          </a:p>
        </p:txBody>
      </p:sp>
      <p:sp>
        <p:nvSpPr>
          <p:cNvPr id="7" name="Dia számának helye 5"/>
          <p:cNvSpPr>
            <a:spLocks noGrp="1"/>
          </p:cNvSpPr>
          <p:nvPr>
            <p:ph type="sldNum" sz="quarter" idx="12"/>
          </p:nvPr>
        </p:nvSpPr>
        <p:spPr/>
        <p:txBody>
          <a:bodyPr/>
          <a:lstStyle>
            <a:lvl1pPr>
              <a:defRPr/>
            </a:lvl1pPr>
          </a:lstStyle>
          <a:p>
            <a:pPr>
              <a:defRPr/>
            </a:pPr>
            <a:fld id="{5E8C9957-8158-466E-8CE3-9450388E0A6B}" type="slidenum">
              <a:rPr lang="hu-HU"/>
              <a:pPr>
                <a:defRPr/>
              </a:pPr>
              <a:t>‹#›</a:t>
            </a:fld>
            <a:endParaRPr lang="hu-HU"/>
          </a:p>
        </p:txBody>
      </p:sp>
    </p:spTree>
    <p:extLst>
      <p:ext uri="{BB962C8B-B14F-4D97-AF65-F5344CB8AC3E}">
        <p14:creationId xmlns:p14="http://schemas.microsoft.com/office/powerpoint/2010/main" val="9674688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a:t>Mintacím szerkesztése</a:t>
            </a:r>
          </a:p>
        </p:txBody>
      </p:sp>
      <p:sp>
        <p:nvSpPr>
          <p:cNvPr id="3" name="Szöveg hely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3"/>
          <p:cNvSpPr>
            <a:spLocks noGrp="1"/>
          </p:cNvSpPr>
          <p:nvPr>
            <p:ph type="dt" sz="half" idx="10"/>
          </p:nvPr>
        </p:nvSpPr>
        <p:spPr/>
        <p:txBody>
          <a:bodyPr/>
          <a:lstStyle>
            <a:lvl1pPr>
              <a:defRPr/>
            </a:lvl1pPr>
          </a:lstStyle>
          <a:p>
            <a:pPr>
              <a:defRPr/>
            </a:pPr>
            <a:fld id="{5AE77DF8-012B-493C-B15E-3E4947699BD4}" type="datetimeFigureOut">
              <a:rPr lang="hu-HU"/>
              <a:pPr>
                <a:defRPr/>
              </a:pPr>
              <a:t>2025. 11. 13.</a:t>
            </a:fld>
            <a:endParaRPr lang="hu-HU"/>
          </a:p>
        </p:txBody>
      </p:sp>
      <p:sp>
        <p:nvSpPr>
          <p:cNvPr id="8" name="Élőláb helye 4"/>
          <p:cNvSpPr>
            <a:spLocks noGrp="1"/>
          </p:cNvSpPr>
          <p:nvPr>
            <p:ph type="ftr" sz="quarter" idx="11"/>
          </p:nvPr>
        </p:nvSpPr>
        <p:spPr/>
        <p:txBody>
          <a:bodyPr/>
          <a:lstStyle>
            <a:lvl1pPr>
              <a:defRPr/>
            </a:lvl1pPr>
          </a:lstStyle>
          <a:p>
            <a:pPr>
              <a:defRPr/>
            </a:pPr>
            <a:endParaRPr lang="hu-HU"/>
          </a:p>
        </p:txBody>
      </p:sp>
      <p:sp>
        <p:nvSpPr>
          <p:cNvPr id="9" name="Dia számának helye 5"/>
          <p:cNvSpPr>
            <a:spLocks noGrp="1"/>
          </p:cNvSpPr>
          <p:nvPr>
            <p:ph type="sldNum" sz="quarter" idx="12"/>
          </p:nvPr>
        </p:nvSpPr>
        <p:spPr/>
        <p:txBody>
          <a:bodyPr/>
          <a:lstStyle>
            <a:lvl1pPr>
              <a:defRPr/>
            </a:lvl1pPr>
          </a:lstStyle>
          <a:p>
            <a:pPr>
              <a:defRPr/>
            </a:pPr>
            <a:fld id="{AD182D1A-7FA2-45E5-8F20-6B2AB8825A3E}" type="slidenum">
              <a:rPr lang="hu-HU"/>
              <a:pPr>
                <a:defRPr/>
              </a:pPr>
              <a:t>‹#›</a:t>
            </a:fld>
            <a:endParaRPr lang="hu-HU"/>
          </a:p>
        </p:txBody>
      </p:sp>
    </p:spTree>
    <p:extLst>
      <p:ext uri="{BB962C8B-B14F-4D97-AF65-F5344CB8AC3E}">
        <p14:creationId xmlns:p14="http://schemas.microsoft.com/office/powerpoint/2010/main" val="13003508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Dátum helye 3"/>
          <p:cNvSpPr>
            <a:spLocks noGrp="1"/>
          </p:cNvSpPr>
          <p:nvPr>
            <p:ph type="dt" sz="half" idx="10"/>
          </p:nvPr>
        </p:nvSpPr>
        <p:spPr/>
        <p:txBody>
          <a:bodyPr/>
          <a:lstStyle>
            <a:lvl1pPr>
              <a:defRPr/>
            </a:lvl1pPr>
          </a:lstStyle>
          <a:p>
            <a:pPr>
              <a:defRPr/>
            </a:pPr>
            <a:fld id="{1836D1CC-AA02-429A-947C-D2956ABBD1CC}" type="datetimeFigureOut">
              <a:rPr lang="hu-HU"/>
              <a:pPr>
                <a:defRPr/>
              </a:pPr>
              <a:t>2025. 11. 13.</a:t>
            </a:fld>
            <a:endParaRPr lang="hu-HU"/>
          </a:p>
        </p:txBody>
      </p:sp>
      <p:sp>
        <p:nvSpPr>
          <p:cNvPr id="4" name="Élőláb helye 4"/>
          <p:cNvSpPr>
            <a:spLocks noGrp="1"/>
          </p:cNvSpPr>
          <p:nvPr>
            <p:ph type="ftr" sz="quarter" idx="11"/>
          </p:nvPr>
        </p:nvSpPr>
        <p:spPr/>
        <p:txBody>
          <a:bodyPr/>
          <a:lstStyle>
            <a:lvl1pPr>
              <a:defRPr/>
            </a:lvl1pPr>
          </a:lstStyle>
          <a:p>
            <a:pPr>
              <a:defRPr/>
            </a:pPr>
            <a:endParaRPr lang="hu-HU"/>
          </a:p>
        </p:txBody>
      </p:sp>
      <p:sp>
        <p:nvSpPr>
          <p:cNvPr id="5" name="Dia számának helye 5"/>
          <p:cNvSpPr>
            <a:spLocks noGrp="1"/>
          </p:cNvSpPr>
          <p:nvPr>
            <p:ph type="sldNum" sz="quarter" idx="12"/>
          </p:nvPr>
        </p:nvSpPr>
        <p:spPr/>
        <p:txBody>
          <a:bodyPr/>
          <a:lstStyle>
            <a:lvl1pPr>
              <a:defRPr/>
            </a:lvl1pPr>
          </a:lstStyle>
          <a:p>
            <a:pPr>
              <a:defRPr/>
            </a:pPr>
            <a:fld id="{83A3F1B4-0DEB-4C25-ADAD-32D5F35ED834}" type="slidenum">
              <a:rPr lang="hu-HU"/>
              <a:pPr>
                <a:defRPr/>
              </a:pPr>
              <a:t>‹#›</a:t>
            </a:fld>
            <a:endParaRPr lang="hu-HU"/>
          </a:p>
        </p:txBody>
      </p:sp>
    </p:spTree>
    <p:extLst>
      <p:ext uri="{BB962C8B-B14F-4D97-AF65-F5344CB8AC3E}">
        <p14:creationId xmlns:p14="http://schemas.microsoft.com/office/powerpoint/2010/main" val="9088676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3"/>
          <p:cNvSpPr>
            <a:spLocks noGrp="1"/>
          </p:cNvSpPr>
          <p:nvPr>
            <p:ph type="dt" sz="half" idx="10"/>
          </p:nvPr>
        </p:nvSpPr>
        <p:spPr/>
        <p:txBody>
          <a:bodyPr/>
          <a:lstStyle>
            <a:lvl1pPr>
              <a:defRPr/>
            </a:lvl1pPr>
          </a:lstStyle>
          <a:p>
            <a:pPr>
              <a:defRPr/>
            </a:pPr>
            <a:fld id="{96DC397E-31B9-4AD5-A893-6E2D17067213}" type="datetimeFigureOut">
              <a:rPr lang="hu-HU"/>
              <a:pPr>
                <a:defRPr/>
              </a:pPr>
              <a:t>2025. 11. 13.</a:t>
            </a:fld>
            <a:endParaRPr lang="hu-HU"/>
          </a:p>
        </p:txBody>
      </p:sp>
      <p:sp>
        <p:nvSpPr>
          <p:cNvPr id="3" name="Élőláb helye 4"/>
          <p:cNvSpPr>
            <a:spLocks noGrp="1"/>
          </p:cNvSpPr>
          <p:nvPr>
            <p:ph type="ftr" sz="quarter" idx="11"/>
          </p:nvPr>
        </p:nvSpPr>
        <p:spPr/>
        <p:txBody>
          <a:bodyPr/>
          <a:lstStyle>
            <a:lvl1pPr>
              <a:defRPr/>
            </a:lvl1pPr>
          </a:lstStyle>
          <a:p>
            <a:pPr>
              <a:defRPr/>
            </a:pPr>
            <a:endParaRPr lang="hu-HU"/>
          </a:p>
        </p:txBody>
      </p:sp>
      <p:sp>
        <p:nvSpPr>
          <p:cNvPr id="4" name="Dia számának helye 5"/>
          <p:cNvSpPr>
            <a:spLocks noGrp="1"/>
          </p:cNvSpPr>
          <p:nvPr>
            <p:ph type="sldNum" sz="quarter" idx="12"/>
          </p:nvPr>
        </p:nvSpPr>
        <p:spPr/>
        <p:txBody>
          <a:bodyPr/>
          <a:lstStyle>
            <a:lvl1pPr>
              <a:defRPr/>
            </a:lvl1pPr>
          </a:lstStyle>
          <a:p>
            <a:pPr>
              <a:defRPr/>
            </a:pPr>
            <a:fld id="{373C20AA-A8DF-4CA4-B8CF-1DF2F9058D10}" type="slidenum">
              <a:rPr lang="hu-HU"/>
              <a:pPr>
                <a:defRPr/>
              </a:pPr>
              <a:t>‹#›</a:t>
            </a:fld>
            <a:endParaRPr lang="hu-HU"/>
          </a:p>
        </p:txBody>
      </p:sp>
    </p:spTree>
    <p:extLst>
      <p:ext uri="{BB962C8B-B14F-4D97-AF65-F5344CB8AC3E}">
        <p14:creationId xmlns:p14="http://schemas.microsoft.com/office/powerpoint/2010/main" val="5864970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609601" y="273050"/>
            <a:ext cx="4011084" cy="1162050"/>
          </a:xfrm>
        </p:spPr>
        <p:txBody>
          <a:bodyPr anchor="b"/>
          <a:lstStyle>
            <a:lvl1pPr algn="l">
              <a:defRPr sz="2000" b="1"/>
            </a:lvl1pPr>
          </a:lstStyle>
          <a:p>
            <a:r>
              <a:rPr lang="hu-HU"/>
              <a:t>Mintacím szerkesztése</a:t>
            </a:r>
          </a:p>
        </p:txBody>
      </p:sp>
      <p:sp>
        <p:nvSpPr>
          <p:cNvPr id="3" name="Tartalom helye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a:t>Mintaszöveg szerkesztése</a:t>
            </a:r>
          </a:p>
        </p:txBody>
      </p:sp>
      <p:sp>
        <p:nvSpPr>
          <p:cNvPr id="5" name="Dátum helye 3"/>
          <p:cNvSpPr>
            <a:spLocks noGrp="1"/>
          </p:cNvSpPr>
          <p:nvPr>
            <p:ph type="dt" sz="half" idx="10"/>
          </p:nvPr>
        </p:nvSpPr>
        <p:spPr/>
        <p:txBody>
          <a:bodyPr/>
          <a:lstStyle>
            <a:lvl1pPr>
              <a:defRPr/>
            </a:lvl1pPr>
          </a:lstStyle>
          <a:p>
            <a:pPr>
              <a:defRPr/>
            </a:pPr>
            <a:fld id="{4D06852B-D51B-4BC1-94F7-14F466700213}" type="datetimeFigureOut">
              <a:rPr lang="hu-HU"/>
              <a:pPr>
                <a:defRPr/>
              </a:pPr>
              <a:t>2025. 11. 13.</a:t>
            </a:fld>
            <a:endParaRPr lang="hu-HU"/>
          </a:p>
        </p:txBody>
      </p:sp>
      <p:sp>
        <p:nvSpPr>
          <p:cNvPr id="6" name="Élőláb helye 4"/>
          <p:cNvSpPr>
            <a:spLocks noGrp="1"/>
          </p:cNvSpPr>
          <p:nvPr>
            <p:ph type="ftr" sz="quarter" idx="11"/>
          </p:nvPr>
        </p:nvSpPr>
        <p:spPr/>
        <p:txBody>
          <a:bodyPr/>
          <a:lstStyle>
            <a:lvl1pPr>
              <a:defRPr/>
            </a:lvl1pPr>
          </a:lstStyle>
          <a:p>
            <a:pPr>
              <a:defRPr/>
            </a:pPr>
            <a:endParaRPr lang="hu-HU"/>
          </a:p>
        </p:txBody>
      </p:sp>
      <p:sp>
        <p:nvSpPr>
          <p:cNvPr id="7" name="Dia számának helye 5"/>
          <p:cNvSpPr>
            <a:spLocks noGrp="1"/>
          </p:cNvSpPr>
          <p:nvPr>
            <p:ph type="sldNum" sz="quarter" idx="12"/>
          </p:nvPr>
        </p:nvSpPr>
        <p:spPr/>
        <p:txBody>
          <a:bodyPr/>
          <a:lstStyle>
            <a:lvl1pPr>
              <a:defRPr/>
            </a:lvl1pPr>
          </a:lstStyle>
          <a:p>
            <a:pPr>
              <a:defRPr/>
            </a:pPr>
            <a:fld id="{D982509A-82AC-408F-BBA4-90B7D03B5C59}" type="slidenum">
              <a:rPr lang="hu-HU"/>
              <a:pPr>
                <a:defRPr/>
              </a:pPr>
              <a:t>‹#›</a:t>
            </a:fld>
            <a:endParaRPr lang="hu-HU"/>
          </a:p>
        </p:txBody>
      </p:sp>
    </p:spTree>
    <p:extLst>
      <p:ext uri="{BB962C8B-B14F-4D97-AF65-F5344CB8AC3E}">
        <p14:creationId xmlns:p14="http://schemas.microsoft.com/office/powerpoint/2010/main" val="2947553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A97252E-8C6A-4153-A17B-6947450C9E37}"/>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AE738271-8EA0-403F-BD22-CCB13357CB04}"/>
              </a:ext>
            </a:extLst>
          </p:cNvPr>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1FDA0034-C022-4199-83ED-84C1786B4A50}"/>
              </a:ext>
            </a:extLst>
          </p:cNvPr>
          <p:cNvSpPr>
            <a:spLocks noGrp="1"/>
          </p:cNvSpPr>
          <p:nvPr>
            <p:ph type="dt" sz="half" idx="10"/>
          </p:nvPr>
        </p:nvSpPr>
        <p:spPr/>
        <p:txBody>
          <a:bodyPr/>
          <a:lstStyle/>
          <a:p>
            <a:fld id="{5655AD53-BB68-4894-94F1-6245ED726A06}" type="datetimeFigureOut">
              <a:rPr lang="hu-HU" smtClean="0"/>
              <a:t>2025. 11. 13.</a:t>
            </a:fld>
            <a:endParaRPr lang="hu-HU"/>
          </a:p>
        </p:txBody>
      </p:sp>
      <p:sp>
        <p:nvSpPr>
          <p:cNvPr id="5" name="Élőláb helye 4">
            <a:extLst>
              <a:ext uri="{FF2B5EF4-FFF2-40B4-BE49-F238E27FC236}">
                <a16:creationId xmlns:a16="http://schemas.microsoft.com/office/drawing/2014/main" id="{2F3F0099-55A5-491A-9D55-4604E1E6E2B9}"/>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D421C243-DCD3-49A4-A750-7686AFF961C5}"/>
              </a:ext>
            </a:extLst>
          </p:cNvPr>
          <p:cNvSpPr>
            <a:spLocks noGrp="1"/>
          </p:cNvSpPr>
          <p:nvPr>
            <p:ph type="sldNum" sz="quarter" idx="12"/>
          </p:nvPr>
        </p:nvSpPr>
        <p:spPr/>
        <p:txBody>
          <a:bodyPr/>
          <a:lstStyle/>
          <a:p>
            <a:fld id="{A0BFD73F-D9D1-4A53-BD41-749D9DEB0133}" type="slidenum">
              <a:rPr lang="hu-HU" smtClean="0"/>
              <a:t>‹#›</a:t>
            </a:fld>
            <a:endParaRPr lang="hu-HU"/>
          </a:p>
        </p:txBody>
      </p:sp>
    </p:spTree>
    <p:extLst>
      <p:ext uri="{BB962C8B-B14F-4D97-AF65-F5344CB8AC3E}">
        <p14:creationId xmlns:p14="http://schemas.microsoft.com/office/powerpoint/2010/main" val="6129277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2389717" y="4800600"/>
            <a:ext cx="7315200" cy="566738"/>
          </a:xfrm>
        </p:spPr>
        <p:txBody>
          <a:bodyPr anchor="b"/>
          <a:lstStyle>
            <a:lvl1pPr algn="l">
              <a:defRPr sz="2000" b="1"/>
            </a:lvl1pPr>
          </a:lstStyle>
          <a:p>
            <a:r>
              <a:rPr lang="hu-HU"/>
              <a:t>Mintacím szerkesztése</a:t>
            </a:r>
          </a:p>
        </p:txBody>
      </p:sp>
      <p:sp>
        <p:nvSpPr>
          <p:cNvPr id="3" name="Kép helye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hu-HU" noProof="0"/>
          </a:p>
        </p:txBody>
      </p:sp>
      <p:sp>
        <p:nvSpPr>
          <p:cNvPr id="4" name="Szöveg hely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a:t>Mintaszöveg szerkesztése</a:t>
            </a:r>
          </a:p>
        </p:txBody>
      </p:sp>
      <p:sp>
        <p:nvSpPr>
          <p:cNvPr id="5" name="Dátum helye 3"/>
          <p:cNvSpPr>
            <a:spLocks noGrp="1"/>
          </p:cNvSpPr>
          <p:nvPr>
            <p:ph type="dt" sz="half" idx="10"/>
          </p:nvPr>
        </p:nvSpPr>
        <p:spPr/>
        <p:txBody>
          <a:bodyPr/>
          <a:lstStyle>
            <a:lvl1pPr>
              <a:defRPr/>
            </a:lvl1pPr>
          </a:lstStyle>
          <a:p>
            <a:pPr>
              <a:defRPr/>
            </a:pPr>
            <a:fld id="{20CE234E-4CB8-450E-9827-18F3AFCBB590}" type="datetimeFigureOut">
              <a:rPr lang="hu-HU"/>
              <a:pPr>
                <a:defRPr/>
              </a:pPr>
              <a:t>2025. 11. 13.</a:t>
            </a:fld>
            <a:endParaRPr lang="hu-HU"/>
          </a:p>
        </p:txBody>
      </p:sp>
      <p:sp>
        <p:nvSpPr>
          <p:cNvPr id="6" name="Élőláb helye 4"/>
          <p:cNvSpPr>
            <a:spLocks noGrp="1"/>
          </p:cNvSpPr>
          <p:nvPr>
            <p:ph type="ftr" sz="quarter" idx="11"/>
          </p:nvPr>
        </p:nvSpPr>
        <p:spPr/>
        <p:txBody>
          <a:bodyPr/>
          <a:lstStyle>
            <a:lvl1pPr>
              <a:defRPr/>
            </a:lvl1pPr>
          </a:lstStyle>
          <a:p>
            <a:pPr>
              <a:defRPr/>
            </a:pPr>
            <a:endParaRPr lang="hu-HU"/>
          </a:p>
        </p:txBody>
      </p:sp>
      <p:sp>
        <p:nvSpPr>
          <p:cNvPr id="7" name="Dia számának helye 5"/>
          <p:cNvSpPr>
            <a:spLocks noGrp="1"/>
          </p:cNvSpPr>
          <p:nvPr>
            <p:ph type="sldNum" sz="quarter" idx="12"/>
          </p:nvPr>
        </p:nvSpPr>
        <p:spPr/>
        <p:txBody>
          <a:bodyPr/>
          <a:lstStyle>
            <a:lvl1pPr>
              <a:defRPr/>
            </a:lvl1pPr>
          </a:lstStyle>
          <a:p>
            <a:pPr>
              <a:defRPr/>
            </a:pPr>
            <a:fld id="{653BD829-E1E2-4DFA-B491-27AFEC23512D}" type="slidenum">
              <a:rPr lang="hu-HU"/>
              <a:pPr>
                <a:defRPr/>
              </a:pPr>
              <a:t>‹#›</a:t>
            </a:fld>
            <a:endParaRPr lang="hu-HU"/>
          </a:p>
        </p:txBody>
      </p:sp>
    </p:spTree>
    <p:extLst>
      <p:ext uri="{BB962C8B-B14F-4D97-AF65-F5344CB8AC3E}">
        <p14:creationId xmlns:p14="http://schemas.microsoft.com/office/powerpoint/2010/main" val="25925501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Függőleges szöveg helye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10"/>
          </p:nvPr>
        </p:nvSpPr>
        <p:spPr/>
        <p:txBody>
          <a:bodyPr/>
          <a:lstStyle>
            <a:lvl1pPr>
              <a:defRPr/>
            </a:lvl1pPr>
          </a:lstStyle>
          <a:p>
            <a:pPr>
              <a:defRPr/>
            </a:pPr>
            <a:fld id="{E6FA5306-7A44-40EF-BEA0-109E6EA41B07}" type="datetimeFigureOut">
              <a:rPr lang="hu-HU"/>
              <a:pPr>
                <a:defRPr/>
              </a:pPr>
              <a:t>2025. 11. 13.</a:t>
            </a:fld>
            <a:endParaRPr lang="hu-HU"/>
          </a:p>
        </p:txBody>
      </p:sp>
      <p:sp>
        <p:nvSpPr>
          <p:cNvPr id="5" name="Élőláb helye 4"/>
          <p:cNvSpPr>
            <a:spLocks noGrp="1"/>
          </p:cNvSpPr>
          <p:nvPr>
            <p:ph type="ftr" sz="quarter" idx="11"/>
          </p:nvPr>
        </p:nvSpPr>
        <p:spPr/>
        <p:txBody>
          <a:bodyPr/>
          <a:lstStyle>
            <a:lvl1pPr>
              <a:defRPr/>
            </a:lvl1pPr>
          </a:lstStyle>
          <a:p>
            <a:pPr>
              <a:defRPr/>
            </a:pPr>
            <a:endParaRPr lang="hu-HU"/>
          </a:p>
        </p:txBody>
      </p:sp>
      <p:sp>
        <p:nvSpPr>
          <p:cNvPr id="6" name="Dia számának helye 5"/>
          <p:cNvSpPr>
            <a:spLocks noGrp="1"/>
          </p:cNvSpPr>
          <p:nvPr>
            <p:ph type="sldNum" sz="quarter" idx="12"/>
          </p:nvPr>
        </p:nvSpPr>
        <p:spPr/>
        <p:txBody>
          <a:bodyPr/>
          <a:lstStyle>
            <a:lvl1pPr>
              <a:defRPr/>
            </a:lvl1pPr>
          </a:lstStyle>
          <a:p>
            <a:pPr>
              <a:defRPr/>
            </a:pPr>
            <a:fld id="{B6361F25-24BB-4FFF-9FAD-52E29B7D1978}" type="slidenum">
              <a:rPr lang="hu-HU"/>
              <a:pPr>
                <a:defRPr/>
              </a:pPr>
              <a:t>‹#›</a:t>
            </a:fld>
            <a:endParaRPr lang="hu-HU"/>
          </a:p>
        </p:txBody>
      </p:sp>
    </p:spTree>
    <p:extLst>
      <p:ext uri="{BB962C8B-B14F-4D97-AF65-F5344CB8AC3E}">
        <p14:creationId xmlns:p14="http://schemas.microsoft.com/office/powerpoint/2010/main" val="38126153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8839200" y="274639"/>
            <a:ext cx="2743200" cy="5851525"/>
          </a:xfrm>
        </p:spPr>
        <p:txBody>
          <a:bodyPr vert="eaVert"/>
          <a:lstStyle/>
          <a:p>
            <a:r>
              <a:rPr lang="hu-HU"/>
              <a:t>Mintacím szerkesztése</a:t>
            </a:r>
          </a:p>
        </p:txBody>
      </p:sp>
      <p:sp>
        <p:nvSpPr>
          <p:cNvPr id="3" name="Függőleges szöveg helye 2"/>
          <p:cNvSpPr>
            <a:spLocks noGrp="1"/>
          </p:cNvSpPr>
          <p:nvPr>
            <p:ph type="body" orient="vert" idx="1"/>
          </p:nvPr>
        </p:nvSpPr>
        <p:spPr>
          <a:xfrm>
            <a:off x="609600" y="274639"/>
            <a:ext cx="8026400" cy="5851525"/>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10"/>
          </p:nvPr>
        </p:nvSpPr>
        <p:spPr/>
        <p:txBody>
          <a:bodyPr/>
          <a:lstStyle>
            <a:lvl1pPr>
              <a:defRPr/>
            </a:lvl1pPr>
          </a:lstStyle>
          <a:p>
            <a:pPr>
              <a:defRPr/>
            </a:pPr>
            <a:fld id="{5FAB4EB8-8419-4D49-BB4A-3130CB1B5F5E}" type="datetimeFigureOut">
              <a:rPr lang="hu-HU"/>
              <a:pPr>
                <a:defRPr/>
              </a:pPr>
              <a:t>2025. 11. 13.</a:t>
            </a:fld>
            <a:endParaRPr lang="hu-HU"/>
          </a:p>
        </p:txBody>
      </p:sp>
      <p:sp>
        <p:nvSpPr>
          <p:cNvPr id="5" name="Élőláb helye 4"/>
          <p:cNvSpPr>
            <a:spLocks noGrp="1"/>
          </p:cNvSpPr>
          <p:nvPr>
            <p:ph type="ftr" sz="quarter" idx="11"/>
          </p:nvPr>
        </p:nvSpPr>
        <p:spPr/>
        <p:txBody>
          <a:bodyPr/>
          <a:lstStyle>
            <a:lvl1pPr>
              <a:defRPr/>
            </a:lvl1pPr>
          </a:lstStyle>
          <a:p>
            <a:pPr>
              <a:defRPr/>
            </a:pPr>
            <a:endParaRPr lang="hu-HU"/>
          </a:p>
        </p:txBody>
      </p:sp>
      <p:sp>
        <p:nvSpPr>
          <p:cNvPr id="6" name="Dia számának helye 5"/>
          <p:cNvSpPr>
            <a:spLocks noGrp="1"/>
          </p:cNvSpPr>
          <p:nvPr>
            <p:ph type="sldNum" sz="quarter" idx="12"/>
          </p:nvPr>
        </p:nvSpPr>
        <p:spPr/>
        <p:txBody>
          <a:bodyPr/>
          <a:lstStyle>
            <a:lvl1pPr>
              <a:defRPr/>
            </a:lvl1pPr>
          </a:lstStyle>
          <a:p>
            <a:pPr>
              <a:defRPr/>
            </a:pPr>
            <a:fld id="{F94526C7-0B9B-4CFB-B191-00F242AB47D9}" type="slidenum">
              <a:rPr lang="hu-HU"/>
              <a:pPr>
                <a:defRPr/>
              </a:pPr>
              <a:t>‹#›</a:t>
            </a:fld>
            <a:endParaRPr lang="hu-HU"/>
          </a:p>
        </p:txBody>
      </p:sp>
    </p:spTree>
    <p:extLst>
      <p:ext uri="{BB962C8B-B14F-4D97-AF65-F5344CB8AC3E}">
        <p14:creationId xmlns:p14="http://schemas.microsoft.com/office/powerpoint/2010/main" val="3101616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3E2D331-8308-4630-87D1-74CBE6C82070}"/>
              </a:ext>
            </a:extLst>
          </p:cNvPr>
          <p:cNvSpPr>
            <a:spLocks noGrp="1"/>
          </p:cNvSpPr>
          <p:nvPr>
            <p:ph type="title"/>
          </p:nvPr>
        </p:nvSpPr>
        <p:spPr>
          <a:xfrm>
            <a:off x="831850" y="1709738"/>
            <a:ext cx="10515600" cy="2852737"/>
          </a:xfrm>
        </p:spPr>
        <p:txBody>
          <a:bodyPr anchor="b"/>
          <a:lstStyle>
            <a:lvl1pPr>
              <a:defRPr sz="6000"/>
            </a:lvl1pPr>
          </a:lstStyle>
          <a:p>
            <a:r>
              <a:rPr lang="hu-HU"/>
              <a:t>Mintacím szerkesztése</a:t>
            </a:r>
          </a:p>
        </p:txBody>
      </p:sp>
      <p:sp>
        <p:nvSpPr>
          <p:cNvPr id="3" name="Szöveg helye 2">
            <a:extLst>
              <a:ext uri="{FF2B5EF4-FFF2-40B4-BE49-F238E27FC236}">
                <a16:creationId xmlns:a16="http://schemas.microsoft.com/office/drawing/2014/main" id="{580EBA7B-9E76-49F8-BC63-32E9A8DF4E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átum helye 3">
            <a:extLst>
              <a:ext uri="{FF2B5EF4-FFF2-40B4-BE49-F238E27FC236}">
                <a16:creationId xmlns:a16="http://schemas.microsoft.com/office/drawing/2014/main" id="{F525D57A-2F93-4CA4-97DC-2D554680C878}"/>
              </a:ext>
            </a:extLst>
          </p:cNvPr>
          <p:cNvSpPr>
            <a:spLocks noGrp="1"/>
          </p:cNvSpPr>
          <p:nvPr>
            <p:ph type="dt" sz="half" idx="10"/>
          </p:nvPr>
        </p:nvSpPr>
        <p:spPr/>
        <p:txBody>
          <a:bodyPr/>
          <a:lstStyle/>
          <a:p>
            <a:fld id="{5655AD53-BB68-4894-94F1-6245ED726A06}" type="datetimeFigureOut">
              <a:rPr lang="hu-HU" smtClean="0"/>
              <a:t>2025. 11. 13.</a:t>
            </a:fld>
            <a:endParaRPr lang="hu-HU"/>
          </a:p>
        </p:txBody>
      </p:sp>
      <p:sp>
        <p:nvSpPr>
          <p:cNvPr id="5" name="Élőláb helye 4">
            <a:extLst>
              <a:ext uri="{FF2B5EF4-FFF2-40B4-BE49-F238E27FC236}">
                <a16:creationId xmlns:a16="http://schemas.microsoft.com/office/drawing/2014/main" id="{20CCE9E7-D38A-49EA-A0DB-573D7910CD82}"/>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D09FBC54-D848-4B83-A381-EAD466E156EF}"/>
              </a:ext>
            </a:extLst>
          </p:cNvPr>
          <p:cNvSpPr>
            <a:spLocks noGrp="1"/>
          </p:cNvSpPr>
          <p:nvPr>
            <p:ph type="sldNum" sz="quarter" idx="12"/>
          </p:nvPr>
        </p:nvSpPr>
        <p:spPr/>
        <p:txBody>
          <a:bodyPr/>
          <a:lstStyle/>
          <a:p>
            <a:fld id="{A0BFD73F-D9D1-4A53-BD41-749D9DEB0133}" type="slidenum">
              <a:rPr lang="hu-HU" smtClean="0"/>
              <a:t>‹#›</a:t>
            </a:fld>
            <a:endParaRPr lang="hu-HU"/>
          </a:p>
        </p:txBody>
      </p:sp>
    </p:spTree>
    <p:extLst>
      <p:ext uri="{BB962C8B-B14F-4D97-AF65-F5344CB8AC3E}">
        <p14:creationId xmlns:p14="http://schemas.microsoft.com/office/powerpoint/2010/main" val="751557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CB64B99-97CE-4C51-A63A-F0483A3B6DAF}"/>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EB21EB68-9A11-467E-ACD0-D6DAA32C1F47}"/>
              </a:ext>
            </a:extLst>
          </p:cNvPr>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a:extLst>
              <a:ext uri="{FF2B5EF4-FFF2-40B4-BE49-F238E27FC236}">
                <a16:creationId xmlns:a16="http://schemas.microsoft.com/office/drawing/2014/main" id="{B3569717-9694-4EB2-A315-B6924FD8D584}"/>
              </a:ext>
            </a:extLst>
          </p:cNvPr>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4">
            <a:extLst>
              <a:ext uri="{FF2B5EF4-FFF2-40B4-BE49-F238E27FC236}">
                <a16:creationId xmlns:a16="http://schemas.microsoft.com/office/drawing/2014/main" id="{EC05FFB5-623A-4740-AF9F-3F32CA29356F}"/>
              </a:ext>
            </a:extLst>
          </p:cNvPr>
          <p:cNvSpPr>
            <a:spLocks noGrp="1"/>
          </p:cNvSpPr>
          <p:nvPr>
            <p:ph type="dt" sz="half" idx="10"/>
          </p:nvPr>
        </p:nvSpPr>
        <p:spPr/>
        <p:txBody>
          <a:bodyPr/>
          <a:lstStyle/>
          <a:p>
            <a:fld id="{5655AD53-BB68-4894-94F1-6245ED726A06}" type="datetimeFigureOut">
              <a:rPr lang="hu-HU" smtClean="0"/>
              <a:t>2025. 11. 13.</a:t>
            </a:fld>
            <a:endParaRPr lang="hu-HU"/>
          </a:p>
        </p:txBody>
      </p:sp>
      <p:sp>
        <p:nvSpPr>
          <p:cNvPr id="6" name="Élőláb helye 5">
            <a:extLst>
              <a:ext uri="{FF2B5EF4-FFF2-40B4-BE49-F238E27FC236}">
                <a16:creationId xmlns:a16="http://schemas.microsoft.com/office/drawing/2014/main" id="{6661E120-C6D7-496A-ACBE-F9C53D79B138}"/>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9F8E57C0-FE2D-49BF-8573-69F8E2D48ADC}"/>
              </a:ext>
            </a:extLst>
          </p:cNvPr>
          <p:cNvSpPr>
            <a:spLocks noGrp="1"/>
          </p:cNvSpPr>
          <p:nvPr>
            <p:ph type="sldNum" sz="quarter" idx="12"/>
          </p:nvPr>
        </p:nvSpPr>
        <p:spPr/>
        <p:txBody>
          <a:bodyPr/>
          <a:lstStyle/>
          <a:p>
            <a:fld id="{A0BFD73F-D9D1-4A53-BD41-749D9DEB0133}" type="slidenum">
              <a:rPr lang="hu-HU" smtClean="0"/>
              <a:t>‹#›</a:t>
            </a:fld>
            <a:endParaRPr lang="hu-HU"/>
          </a:p>
        </p:txBody>
      </p:sp>
    </p:spTree>
    <p:extLst>
      <p:ext uri="{BB962C8B-B14F-4D97-AF65-F5344CB8AC3E}">
        <p14:creationId xmlns:p14="http://schemas.microsoft.com/office/powerpoint/2010/main" val="3876991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9792CF8-48A2-4A07-AC20-E1A792037659}"/>
              </a:ext>
            </a:extLst>
          </p:cNvPr>
          <p:cNvSpPr>
            <a:spLocks noGrp="1"/>
          </p:cNvSpPr>
          <p:nvPr>
            <p:ph type="title"/>
          </p:nvPr>
        </p:nvSpPr>
        <p:spPr>
          <a:xfrm>
            <a:off x="839788" y="365125"/>
            <a:ext cx="10515600" cy="1325563"/>
          </a:xfrm>
        </p:spPr>
        <p:txBody>
          <a:bodyPr/>
          <a:lstStyle/>
          <a:p>
            <a:r>
              <a:rPr lang="hu-HU"/>
              <a:t>Mintacím szerkesztése</a:t>
            </a:r>
          </a:p>
        </p:txBody>
      </p:sp>
      <p:sp>
        <p:nvSpPr>
          <p:cNvPr id="3" name="Szöveg helye 2">
            <a:extLst>
              <a:ext uri="{FF2B5EF4-FFF2-40B4-BE49-F238E27FC236}">
                <a16:creationId xmlns:a16="http://schemas.microsoft.com/office/drawing/2014/main" id="{C2D63244-BA13-4546-A90F-6746411C92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a:extLst>
              <a:ext uri="{FF2B5EF4-FFF2-40B4-BE49-F238E27FC236}">
                <a16:creationId xmlns:a16="http://schemas.microsoft.com/office/drawing/2014/main" id="{E7E275EB-2CD4-4FEC-BB53-46AFAC5D1F96}"/>
              </a:ext>
            </a:extLst>
          </p:cNvPr>
          <p:cNvSpPr>
            <a:spLocks noGrp="1"/>
          </p:cNvSpPr>
          <p:nvPr>
            <p:ph sz="half" idx="2"/>
          </p:nvPr>
        </p:nvSpPr>
        <p:spPr>
          <a:xfrm>
            <a:off x="839788"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a:extLst>
              <a:ext uri="{FF2B5EF4-FFF2-40B4-BE49-F238E27FC236}">
                <a16:creationId xmlns:a16="http://schemas.microsoft.com/office/drawing/2014/main" id="{11223491-0EA2-445E-BE2A-89F0D5B5360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a:extLst>
              <a:ext uri="{FF2B5EF4-FFF2-40B4-BE49-F238E27FC236}">
                <a16:creationId xmlns:a16="http://schemas.microsoft.com/office/drawing/2014/main" id="{D660A426-8004-4CAA-BC26-CC626DE9A08F}"/>
              </a:ext>
            </a:extLst>
          </p:cNvPr>
          <p:cNvSpPr>
            <a:spLocks noGrp="1"/>
          </p:cNvSpPr>
          <p:nvPr>
            <p:ph sz="quarter" idx="4"/>
          </p:nvPr>
        </p:nvSpPr>
        <p:spPr>
          <a:xfrm>
            <a:off x="6172200"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a:extLst>
              <a:ext uri="{FF2B5EF4-FFF2-40B4-BE49-F238E27FC236}">
                <a16:creationId xmlns:a16="http://schemas.microsoft.com/office/drawing/2014/main" id="{700A35DA-B339-4F88-A153-7169733C3911}"/>
              </a:ext>
            </a:extLst>
          </p:cNvPr>
          <p:cNvSpPr>
            <a:spLocks noGrp="1"/>
          </p:cNvSpPr>
          <p:nvPr>
            <p:ph type="dt" sz="half" idx="10"/>
          </p:nvPr>
        </p:nvSpPr>
        <p:spPr/>
        <p:txBody>
          <a:bodyPr/>
          <a:lstStyle/>
          <a:p>
            <a:fld id="{5655AD53-BB68-4894-94F1-6245ED726A06}" type="datetimeFigureOut">
              <a:rPr lang="hu-HU" smtClean="0"/>
              <a:t>2025. 11. 13.</a:t>
            </a:fld>
            <a:endParaRPr lang="hu-HU"/>
          </a:p>
        </p:txBody>
      </p:sp>
      <p:sp>
        <p:nvSpPr>
          <p:cNvPr id="8" name="Élőláb helye 7">
            <a:extLst>
              <a:ext uri="{FF2B5EF4-FFF2-40B4-BE49-F238E27FC236}">
                <a16:creationId xmlns:a16="http://schemas.microsoft.com/office/drawing/2014/main" id="{AABC4470-5362-42E7-92E6-F2CEC6D951E1}"/>
              </a:ext>
            </a:extLst>
          </p:cNvPr>
          <p:cNvSpPr>
            <a:spLocks noGrp="1"/>
          </p:cNvSpPr>
          <p:nvPr>
            <p:ph type="ftr" sz="quarter" idx="11"/>
          </p:nvPr>
        </p:nvSpPr>
        <p:spPr/>
        <p:txBody>
          <a:bodyPr/>
          <a:lstStyle/>
          <a:p>
            <a:endParaRPr lang="hu-HU"/>
          </a:p>
        </p:txBody>
      </p:sp>
      <p:sp>
        <p:nvSpPr>
          <p:cNvPr id="9" name="Dia számának helye 8">
            <a:extLst>
              <a:ext uri="{FF2B5EF4-FFF2-40B4-BE49-F238E27FC236}">
                <a16:creationId xmlns:a16="http://schemas.microsoft.com/office/drawing/2014/main" id="{CEFFECDB-4CE9-47E4-A329-C420B102E193}"/>
              </a:ext>
            </a:extLst>
          </p:cNvPr>
          <p:cNvSpPr>
            <a:spLocks noGrp="1"/>
          </p:cNvSpPr>
          <p:nvPr>
            <p:ph type="sldNum" sz="quarter" idx="12"/>
          </p:nvPr>
        </p:nvSpPr>
        <p:spPr/>
        <p:txBody>
          <a:bodyPr/>
          <a:lstStyle/>
          <a:p>
            <a:fld id="{A0BFD73F-D9D1-4A53-BD41-749D9DEB0133}" type="slidenum">
              <a:rPr lang="hu-HU" smtClean="0"/>
              <a:t>‹#›</a:t>
            </a:fld>
            <a:endParaRPr lang="hu-HU"/>
          </a:p>
        </p:txBody>
      </p:sp>
    </p:spTree>
    <p:extLst>
      <p:ext uri="{BB962C8B-B14F-4D97-AF65-F5344CB8AC3E}">
        <p14:creationId xmlns:p14="http://schemas.microsoft.com/office/powerpoint/2010/main" val="1154308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4D83EBC-C4E9-499B-9F86-B8892D74A0C2}"/>
              </a:ext>
            </a:extLst>
          </p:cNvPr>
          <p:cNvSpPr>
            <a:spLocks noGrp="1"/>
          </p:cNvSpPr>
          <p:nvPr>
            <p:ph type="title"/>
          </p:nvPr>
        </p:nvSpPr>
        <p:spPr/>
        <p:txBody>
          <a:bodyPr/>
          <a:lstStyle/>
          <a:p>
            <a:r>
              <a:rPr lang="hu-HU"/>
              <a:t>Mintacím szerkesztése</a:t>
            </a:r>
          </a:p>
        </p:txBody>
      </p:sp>
      <p:sp>
        <p:nvSpPr>
          <p:cNvPr id="3" name="Dátum helye 2">
            <a:extLst>
              <a:ext uri="{FF2B5EF4-FFF2-40B4-BE49-F238E27FC236}">
                <a16:creationId xmlns:a16="http://schemas.microsoft.com/office/drawing/2014/main" id="{55348743-F928-4C1B-97E9-52C446AA3C0E}"/>
              </a:ext>
            </a:extLst>
          </p:cNvPr>
          <p:cNvSpPr>
            <a:spLocks noGrp="1"/>
          </p:cNvSpPr>
          <p:nvPr>
            <p:ph type="dt" sz="half" idx="10"/>
          </p:nvPr>
        </p:nvSpPr>
        <p:spPr/>
        <p:txBody>
          <a:bodyPr/>
          <a:lstStyle/>
          <a:p>
            <a:fld id="{5655AD53-BB68-4894-94F1-6245ED726A06}" type="datetimeFigureOut">
              <a:rPr lang="hu-HU" smtClean="0"/>
              <a:t>2025. 11. 13.</a:t>
            </a:fld>
            <a:endParaRPr lang="hu-HU"/>
          </a:p>
        </p:txBody>
      </p:sp>
      <p:sp>
        <p:nvSpPr>
          <p:cNvPr id="4" name="Élőláb helye 3">
            <a:extLst>
              <a:ext uri="{FF2B5EF4-FFF2-40B4-BE49-F238E27FC236}">
                <a16:creationId xmlns:a16="http://schemas.microsoft.com/office/drawing/2014/main" id="{1F9B4422-689B-459B-94F2-B0E941E8F261}"/>
              </a:ext>
            </a:extLst>
          </p:cNvPr>
          <p:cNvSpPr>
            <a:spLocks noGrp="1"/>
          </p:cNvSpPr>
          <p:nvPr>
            <p:ph type="ftr" sz="quarter" idx="11"/>
          </p:nvPr>
        </p:nvSpPr>
        <p:spPr/>
        <p:txBody>
          <a:bodyPr/>
          <a:lstStyle/>
          <a:p>
            <a:endParaRPr lang="hu-HU"/>
          </a:p>
        </p:txBody>
      </p:sp>
      <p:sp>
        <p:nvSpPr>
          <p:cNvPr id="5" name="Dia számának helye 4">
            <a:extLst>
              <a:ext uri="{FF2B5EF4-FFF2-40B4-BE49-F238E27FC236}">
                <a16:creationId xmlns:a16="http://schemas.microsoft.com/office/drawing/2014/main" id="{2748217C-2FCE-4B5A-8CBA-D446CEEA7643}"/>
              </a:ext>
            </a:extLst>
          </p:cNvPr>
          <p:cNvSpPr>
            <a:spLocks noGrp="1"/>
          </p:cNvSpPr>
          <p:nvPr>
            <p:ph type="sldNum" sz="quarter" idx="12"/>
          </p:nvPr>
        </p:nvSpPr>
        <p:spPr/>
        <p:txBody>
          <a:bodyPr/>
          <a:lstStyle/>
          <a:p>
            <a:fld id="{A0BFD73F-D9D1-4A53-BD41-749D9DEB0133}" type="slidenum">
              <a:rPr lang="hu-HU" smtClean="0"/>
              <a:t>‹#›</a:t>
            </a:fld>
            <a:endParaRPr lang="hu-HU"/>
          </a:p>
        </p:txBody>
      </p:sp>
    </p:spTree>
    <p:extLst>
      <p:ext uri="{BB962C8B-B14F-4D97-AF65-F5344CB8AC3E}">
        <p14:creationId xmlns:p14="http://schemas.microsoft.com/office/powerpoint/2010/main" val="3896188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a:extLst>
              <a:ext uri="{FF2B5EF4-FFF2-40B4-BE49-F238E27FC236}">
                <a16:creationId xmlns:a16="http://schemas.microsoft.com/office/drawing/2014/main" id="{455D54E6-B439-4E50-BB09-5639D226862F}"/>
              </a:ext>
            </a:extLst>
          </p:cNvPr>
          <p:cNvSpPr>
            <a:spLocks noGrp="1"/>
          </p:cNvSpPr>
          <p:nvPr>
            <p:ph type="dt" sz="half" idx="10"/>
          </p:nvPr>
        </p:nvSpPr>
        <p:spPr/>
        <p:txBody>
          <a:bodyPr/>
          <a:lstStyle/>
          <a:p>
            <a:fld id="{5655AD53-BB68-4894-94F1-6245ED726A06}" type="datetimeFigureOut">
              <a:rPr lang="hu-HU" smtClean="0"/>
              <a:t>2025. 11. 13.</a:t>
            </a:fld>
            <a:endParaRPr lang="hu-HU"/>
          </a:p>
        </p:txBody>
      </p:sp>
      <p:sp>
        <p:nvSpPr>
          <p:cNvPr id="3" name="Élőláb helye 2">
            <a:extLst>
              <a:ext uri="{FF2B5EF4-FFF2-40B4-BE49-F238E27FC236}">
                <a16:creationId xmlns:a16="http://schemas.microsoft.com/office/drawing/2014/main" id="{E84E0B64-94CF-4D49-996F-D7E11B5C66DF}"/>
              </a:ext>
            </a:extLst>
          </p:cNvPr>
          <p:cNvSpPr>
            <a:spLocks noGrp="1"/>
          </p:cNvSpPr>
          <p:nvPr>
            <p:ph type="ftr" sz="quarter" idx="11"/>
          </p:nvPr>
        </p:nvSpPr>
        <p:spPr/>
        <p:txBody>
          <a:bodyPr/>
          <a:lstStyle/>
          <a:p>
            <a:endParaRPr lang="hu-HU"/>
          </a:p>
        </p:txBody>
      </p:sp>
      <p:sp>
        <p:nvSpPr>
          <p:cNvPr id="4" name="Dia számának helye 3">
            <a:extLst>
              <a:ext uri="{FF2B5EF4-FFF2-40B4-BE49-F238E27FC236}">
                <a16:creationId xmlns:a16="http://schemas.microsoft.com/office/drawing/2014/main" id="{08EA9F09-1F18-4782-BF2E-40973D1415B0}"/>
              </a:ext>
            </a:extLst>
          </p:cNvPr>
          <p:cNvSpPr>
            <a:spLocks noGrp="1"/>
          </p:cNvSpPr>
          <p:nvPr>
            <p:ph type="sldNum" sz="quarter" idx="12"/>
          </p:nvPr>
        </p:nvSpPr>
        <p:spPr/>
        <p:txBody>
          <a:bodyPr/>
          <a:lstStyle/>
          <a:p>
            <a:fld id="{A0BFD73F-D9D1-4A53-BD41-749D9DEB0133}" type="slidenum">
              <a:rPr lang="hu-HU" smtClean="0"/>
              <a:t>‹#›</a:t>
            </a:fld>
            <a:endParaRPr lang="hu-HU"/>
          </a:p>
        </p:txBody>
      </p:sp>
    </p:spTree>
    <p:extLst>
      <p:ext uri="{BB962C8B-B14F-4D97-AF65-F5344CB8AC3E}">
        <p14:creationId xmlns:p14="http://schemas.microsoft.com/office/powerpoint/2010/main" val="2303489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CD250764-D555-46B4-AAA7-169BB94B4AA3}"/>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Tartalom helye 2">
            <a:extLst>
              <a:ext uri="{FF2B5EF4-FFF2-40B4-BE49-F238E27FC236}">
                <a16:creationId xmlns:a16="http://schemas.microsoft.com/office/drawing/2014/main" id="{CA04ED6B-C566-482A-9B3D-496C1260711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a:extLst>
              <a:ext uri="{FF2B5EF4-FFF2-40B4-BE49-F238E27FC236}">
                <a16:creationId xmlns:a16="http://schemas.microsoft.com/office/drawing/2014/main" id="{9DD3FEF7-0996-4C00-B99A-849A73556F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47332A41-56B5-403E-B134-3A08C276F098}"/>
              </a:ext>
            </a:extLst>
          </p:cNvPr>
          <p:cNvSpPr>
            <a:spLocks noGrp="1"/>
          </p:cNvSpPr>
          <p:nvPr>
            <p:ph type="dt" sz="half" idx="10"/>
          </p:nvPr>
        </p:nvSpPr>
        <p:spPr/>
        <p:txBody>
          <a:bodyPr/>
          <a:lstStyle/>
          <a:p>
            <a:fld id="{5655AD53-BB68-4894-94F1-6245ED726A06}" type="datetimeFigureOut">
              <a:rPr lang="hu-HU" smtClean="0"/>
              <a:t>2025. 11. 13.</a:t>
            </a:fld>
            <a:endParaRPr lang="hu-HU"/>
          </a:p>
        </p:txBody>
      </p:sp>
      <p:sp>
        <p:nvSpPr>
          <p:cNvPr id="6" name="Élőláb helye 5">
            <a:extLst>
              <a:ext uri="{FF2B5EF4-FFF2-40B4-BE49-F238E27FC236}">
                <a16:creationId xmlns:a16="http://schemas.microsoft.com/office/drawing/2014/main" id="{D1CBCF6A-3F0E-4E1F-8306-54384350F87E}"/>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51B8EF45-600D-4D7E-83E7-4D9B683E04D9}"/>
              </a:ext>
            </a:extLst>
          </p:cNvPr>
          <p:cNvSpPr>
            <a:spLocks noGrp="1"/>
          </p:cNvSpPr>
          <p:nvPr>
            <p:ph type="sldNum" sz="quarter" idx="12"/>
          </p:nvPr>
        </p:nvSpPr>
        <p:spPr/>
        <p:txBody>
          <a:bodyPr/>
          <a:lstStyle/>
          <a:p>
            <a:fld id="{A0BFD73F-D9D1-4A53-BD41-749D9DEB0133}" type="slidenum">
              <a:rPr lang="hu-HU" smtClean="0"/>
              <a:t>‹#›</a:t>
            </a:fld>
            <a:endParaRPr lang="hu-HU"/>
          </a:p>
        </p:txBody>
      </p:sp>
    </p:spTree>
    <p:extLst>
      <p:ext uri="{BB962C8B-B14F-4D97-AF65-F5344CB8AC3E}">
        <p14:creationId xmlns:p14="http://schemas.microsoft.com/office/powerpoint/2010/main" val="884479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70B784A-50A1-4BCC-A5CA-CF6C69123244}"/>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Kép helye 2">
            <a:extLst>
              <a:ext uri="{FF2B5EF4-FFF2-40B4-BE49-F238E27FC236}">
                <a16:creationId xmlns:a16="http://schemas.microsoft.com/office/drawing/2014/main" id="{3A5058D4-C649-4D28-AC6E-A0FD5E6AEB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a:extLst>
              <a:ext uri="{FF2B5EF4-FFF2-40B4-BE49-F238E27FC236}">
                <a16:creationId xmlns:a16="http://schemas.microsoft.com/office/drawing/2014/main" id="{EAF70631-476A-444A-A432-4C78514C87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1BC5A65F-B2A5-4662-8349-12D7BB13D5E2}"/>
              </a:ext>
            </a:extLst>
          </p:cNvPr>
          <p:cNvSpPr>
            <a:spLocks noGrp="1"/>
          </p:cNvSpPr>
          <p:nvPr>
            <p:ph type="dt" sz="half" idx="10"/>
          </p:nvPr>
        </p:nvSpPr>
        <p:spPr/>
        <p:txBody>
          <a:bodyPr/>
          <a:lstStyle/>
          <a:p>
            <a:fld id="{5655AD53-BB68-4894-94F1-6245ED726A06}" type="datetimeFigureOut">
              <a:rPr lang="hu-HU" smtClean="0"/>
              <a:t>2025. 11. 13.</a:t>
            </a:fld>
            <a:endParaRPr lang="hu-HU"/>
          </a:p>
        </p:txBody>
      </p:sp>
      <p:sp>
        <p:nvSpPr>
          <p:cNvPr id="6" name="Élőláb helye 5">
            <a:extLst>
              <a:ext uri="{FF2B5EF4-FFF2-40B4-BE49-F238E27FC236}">
                <a16:creationId xmlns:a16="http://schemas.microsoft.com/office/drawing/2014/main" id="{A516C4E0-D331-4B95-8F27-3722BBFCCA56}"/>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73D0D445-A5FD-4A7B-BB4C-5BA89F17E7D4}"/>
              </a:ext>
            </a:extLst>
          </p:cNvPr>
          <p:cNvSpPr>
            <a:spLocks noGrp="1"/>
          </p:cNvSpPr>
          <p:nvPr>
            <p:ph type="sldNum" sz="quarter" idx="12"/>
          </p:nvPr>
        </p:nvSpPr>
        <p:spPr/>
        <p:txBody>
          <a:bodyPr/>
          <a:lstStyle/>
          <a:p>
            <a:fld id="{A0BFD73F-D9D1-4A53-BD41-749D9DEB0133}" type="slidenum">
              <a:rPr lang="hu-HU" smtClean="0"/>
              <a:t>‹#›</a:t>
            </a:fld>
            <a:endParaRPr lang="hu-HU"/>
          </a:p>
        </p:txBody>
      </p:sp>
    </p:spTree>
    <p:extLst>
      <p:ext uri="{BB962C8B-B14F-4D97-AF65-F5344CB8AC3E}">
        <p14:creationId xmlns:p14="http://schemas.microsoft.com/office/powerpoint/2010/main" val="2013614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a:extLst>
              <a:ext uri="{FF2B5EF4-FFF2-40B4-BE49-F238E27FC236}">
                <a16:creationId xmlns:a16="http://schemas.microsoft.com/office/drawing/2014/main" id="{08964AF2-E9A9-43AC-9C71-B3472BF979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a:t>Mintacím szerkesztése</a:t>
            </a:r>
          </a:p>
        </p:txBody>
      </p:sp>
      <p:sp>
        <p:nvSpPr>
          <p:cNvPr id="3" name="Szöveg helye 2">
            <a:extLst>
              <a:ext uri="{FF2B5EF4-FFF2-40B4-BE49-F238E27FC236}">
                <a16:creationId xmlns:a16="http://schemas.microsoft.com/office/drawing/2014/main" id="{26B17238-3CEC-47B2-B886-B55F7E6D86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1DF6C34C-D327-4137-98C9-4403A678C6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55AD53-BB68-4894-94F1-6245ED726A06}" type="datetimeFigureOut">
              <a:rPr lang="hu-HU" smtClean="0"/>
              <a:t>2025. 11. 13.</a:t>
            </a:fld>
            <a:endParaRPr lang="hu-HU"/>
          </a:p>
        </p:txBody>
      </p:sp>
      <p:sp>
        <p:nvSpPr>
          <p:cNvPr id="5" name="Élőláb helye 4">
            <a:extLst>
              <a:ext uri="{FF2B5EF4-FFF2-40B4-BE49-F238E27FC236}">
                <a16:creationId xmlns:a16="http://schemas.microsoft.com/office/drawing/2014/main" id="{42D09DF0-9BDE-43A5-BFF3-A4BD7B110D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a:extLst>
              <a:ext uri="{FF2B5EF4-FFF2-40B4-BE49-F238E27FC236}">
                <a16:creationId xmlns:a16="http://schemas.microsoft.com/office/drawing/2014/main" id="{ECE84A32-5F69-4205-8A50-1874CF1EDD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BFD73F-D9D1-4A53-BD41-749D9DEB0133}" type="slidenum">
              <a:rPr lang="hu-HU" smtClean="0"/>
              <a:t>‹#›</a:t>
            </a:fld>
            <a:endParaRPr lang="hu-HU"/>
          </a:p>
        </p:txBody>
      </p:sp>
    </p:spTree>
    <p:extLst>
      <p:ext uri="{BB962C8B-B14F-4D97-AF65-F5344CB8AC3E}">
        <p14:creationId xmlns:p14="http://schemas.microsoft.com/office/powerpoint/2010/main" val="36466382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0242" name="Cím helye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hu-HU"/>
              <a:t>Mintacím szerkesztése</a:t>
            </a:r>
          </a:p>
        </p:txBody>
      </p:sp>
      <p:sp>
        <p:nvSpPr>
          <p:cNvPr id="10243" name="Szöveg helye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B8121B92-4C2A-4B3B-8185-9319B6C76B6B}" type="datetimeFigureOut">
              <a:rPr lang="hu-HU"/>
              <a:pPr>
                <a:defRPr/>
              </a:pPr>
              <a:t>2025. 11. 13.</a:t>
            </a:fld>
            <a:endParaRPr lang="hu-HU"/>
          </a:p>
        </p:txBody>
      </p:sp>
      <p:sp>
        <p:nvSpPr>
          <p:cNvPr id="5" name="Élőláb helye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hu-HU"/>
          </a:p>
        </p:txBody>
      </p:sp>
      <p:sp>
        <p:nvSpPr>
          <p:cNvPr id="6" name="Dia számának helye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46FADD1D-CF36-47F2-A766-43A08057E683}" type="slidenum">
              <a:rPr lang="hu-HU"/>
              <a:pPr>
                <a:defRPr/>
              </a:pPr>
              <a:t>‹#›</a:t>
            </a:fld>
            <a:endParaRPr lang="hu-HU"/>
          </a:p>
        </p:txBody>
      </p:sp>
    </p:spTree>
    <p:extLst>
      <p:ext uri="{BB962C8B-B14F-4D97-AF65-F5344CB8AC3E}">
        <p14:creationId xmlns:p14="http://schemas.microsoft.com/office/powerpoint/2010/main" val="15780558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4" name="Cím 3">
            <a:extLst>
              <a:ext uri="{FF2B5EF4-FFF2-40B4-BE49-F238E27FC236}">
                <a16:creationId xmlns:a16="http://schemas.microsoft.com/office/drawing/2014/main" id="{9B56C24E-5FE9-46FB-9CD7-43F970DD89BC}"/>
              </a:ext>
            </a:extLst>
          </p:cNvPr>
          <p:cNvSpPr>
            <a:spLocks noGrp="1"/>
          </p:cNvSpPr>
          <p:nvPr>
            <p:ph type="title"/>
          </p:nvPr>
        </p:nvSpPr>
        <p:spPr>
          <a:xfrm>
            <a:off x="838200" y="2536825"/>
            <a:ext cx="10515600" cy="1325563"/>
          </a:xfrm>
        </p:spPr>
        <p:txBody>
          <a:bodyPr/>
          <a:lstStyle/>
          <a:p>
            <a:pPr algn="ctr"/>
            <a:r>
              <a:rPr lang="hu-HU" dirty="0"/>
              <a:t>KÖZMEGHALLGATÁS 2025</a:t>
            </a:r>
          </a:p>
        </p:txBody>
      </p:sp>
    </p:spTree>
    <p:extLst>
      <p:ext uri="{BB962C8B-B14F-4D97-AF65-F5344CB8AC3E}">
        <p14:creationId xmlns:p14="http://schemas.microsoft.com/office/powerpoint/2010/main" val="997635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4" name="Cím 3">
            <a:extLst>
              <a:ext uri="{FF2B5EF4-FFF2-40B4-BE49-F238E27FC236}">
                <a16:creationId xmlns:a16="http://schemas.microsoft.com/office/drawing/2014/main" id="{9B56C24E-5FE9-46FB-9CD7-43F970DD89BC}"/>
              </a:ext>
            </a:extLst>
          </p:cNvPr>
          <p:cNvSpPr>
            <a:spLocks noGrp="1"/>
          </p:cNvSpPr>
          <p:nvPr>
            <p:ph type="title"/>
          </p:nvPr>
        </p:nvSpPr>
        <p:spPr>
          <a:xfrm>
            <a:off x="838200" y="-186418"/>
            <a:ext cx="10515600" cy="1325563"/>
          </a:xfrm>
        </p:spPr>
        <p:txBody>
          <a:bodyPr/>
          <a:lstStyle/>
          <a:p>
            <a:pPr algn="ctr"/>
            <a:r>
              <a:rPr lang="hu-HU" b="1" dirty="0"/>
              <a:t>2025. Évi beruházások, felújítások</a:t>
            </a:r>
          </a:p>
        </p:txBody>
      </p:sp>
      <p:graphicFrame>
        <p:nvGraphicFramePr>
          <p:cNvPr id="3" name="Táblázat 2">
            <a:extLst>
              <a:ext uri="{FF2B5EF4-FFF2-40B4-BE49-F238E27FC236}">
                <a16:creationId xmlns:a16="http://schemas.microsoft.com/office/drawing/2014/main" id="{AB02058B-9BCB-4FD3-AB48-AA1CD4FF2D3B}"/>
              </a:ext>
            </a:extLst>
          </p:cNvPr>
          <p:cNvGraphicFramePr>
            <a:graphicFrameLocks noGrp="1"/>
          </p:cNvGraphicFramePr>
          <p:nvPr>
            <p:extLst>
              <p:ext uri="{D42A27DB-BD31-4B8C-83A1-F6EECF244321}">
                <p14:modId xmlns:p14="http://schemas.microsoft.com/office/powerpoint/2010/main" val="2055781488"/>
              </p:ext>
            </p:extLst>
          </p:nvPr>
        </p:nvGraphicFramePr>
        <p:xfrm>
          <a:off x="1" y="895927"/>
          <a:ext cx="12191999" cy="5956977"/>
        </p:xfrm>
        <a:graphic>
          <a:graphicData uri="http://schemas.openxmlformats.org/drawingml/2006/table">
            <a:tbl>
              <a:tblPr>
                <a:tableStyleId>{5C22544A-7EE6-4342-B048-85BDC9FD1C3A}</a:tableStyleId>
              </a:tblPr>
              <a:tblGrid>
                <a:gridCol w="1161143">
                  <a:extLst>
                    <a:ext uri="{9D8B030D-6E8A-4147-A177-3AD203B41FA5}">
                      <a16:colId xmlns:a16="http://schemas.microsoft.com/office/drawing/2014/main" val="236038850"/>
                    </a:ext>
                  </a:extLst>
                </a:gridCol>
                <a:gridCol w="5258225">
                  <a:extLst>
                    <a:ext uri="{9D8B030D-6E8A-4147-A177-3AD203B41FA5}">
                      <a16:colId xmlns:a16="http://schemas.microsoft.com/office/drawing/2014/main" val="3542349974"/>
                    </a:ext>
                  </a:extLst>
                </a:gridCol>
                <a:gridCol w="1973190">
                  <a:extLst>
                    <a:ext uri="{9D8B030D-6E8A-4147-A177-3AD203B41FA5}">
                      <a16:colId xmlns:a16="http://schemas.microsoft.com/office/drawing/2014/main" val="2321464589"/>
                    </a:ext>
                  </a:extLst>
                </a:gridCol>
                <a:gridCol w="1973190">
                  <a:extLst>
                    <a:ext uri="{9D8B030D-6E8A-4147-A177-3AD203B41FA5}">
                      <a16:colId xmlns:a16="http://schemas.microsoft.com/office/drawing/2014/main" val="404895568"/>
                    </a:ext>
                  </a:extLst>
                </a:gridCol>
                <a:gridCol w="1826251">
                  <a:extLst>
                    <a:ext uri="{9D8B030D-6E8A-4147-A177-3AD203B41FA5}">
                      <a16:colId xmlns:a16="http://schemas.microsoft.com/office/drawing/2014/main" val="2553513295"/>
                    </a:ext>
                  </a:extLst>
                </a:gridCol>
              </a:tblGrid>
              <a:tr h="548640">
                <a:tc>
                  <a:txBody>
                    <a:bodyPr/>
                    <a:lstStyle/>
                    <a:p>
                      <a:pPr algn="ctr">
                        <a:spcAft>
                          <a:spcPts val="0"/>
                        </a:spcAft>
                      </a:pPr>
                      <a:r>
                        <a:rPr lang="hu-HU" sz="1200" b="1" dirty="0">
                          <a:effectLst/>
                        </a:rPr>
                        <a:t>ÉV</a:t>
                      </a:r>
                    </a:p>
                    <a:p>
                      <a:pPr algn="ctr">
                        <a:spcAft>
                          <a:spcPts val="0"/>
                        </a:spcAft>
                      </a:pPr>
                      <a:r>
                        <a:rPr lang="hu-HU" sz="1200" b="1" dirty="0">
                          <a:effectLst/>
                        </a:rPr>
                        <a:t> </a:t>
                      </a:r>
                      <a:endParaRPr lang="hu-HU" sz="1200" b="1" dirty="0">
                        <a:effectLst/>
                        <a:latin typeface="Times New Roman" panose="02020603050405020304" pitchFamily="18" charset="0"/>
                        <a:ea typeface="Times New Roman" panose="02020603050405020304" pitchFamily="18" charset="0"/>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hu-HU" sz="1600" b="1" dirty="0">
                          <a:effectLst/>
                        </a:rPr>
                        <a:t>Munka megnevezése</a:t>
                      </a:r>
                      <a:endParaRPr lang="hu-HU" sz="1600" b="1" dirty="0">
                        <a:effectLst/>
                        <a:latin typeface="Times New Roman" panose="02020603050405020304" pitchFamily="18" charset="0"/>
                        <a:ea typeface="Times New Roman" panose="02020603050405020304" pitchFamily="18" charset="0"/>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hu-HU" sz="1600" b="1">
                          <a:effectLst/>
                        </a:rPr>
                        <a:t>Önkorm. forrás</a:t>
                      </a:r>
                    </a:p>
                    <a:p>
                      <a:pPr algn="ctr">
                        <a:spcAft>
                          <a:spcPts val="0"/>
                        </a:spcAft>
                      </a:pPr>
                      <a:r>
                        <a:rPr lang="hu-HU" sz="1600" b="1">
                          <a:effectLst/>
                        </a:rPr>
                        <a:t>MFt</a:t>
                      </a:r>
                      <a:endParaRPr lang="hu-HU" sz="1600" b="1">
                        <a:effectLst/>
                        <a:latin typeface="Times New Roman" panose="02020603050405020304" pitchFamily="18" charset="0"/>
                        <a:ea typeface="Times New Roman" panose="02020603050405020304" pitchFamily="18" charset="0"/>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hu-HU" sz="1600" b="1" dirty="0">
                          <a:effectLst/>
                        </a:rPr>
                        <a:t>Pályázati, állami, magántulajdonosi, </a:t>
                      </a:r>
                    </a:p>
                    <a:p>
                      <a:pPr algn="ctr">
                        <a:spcAft>
                          <a:spcPts val="0"/>
                        </a:spcAft>
                      </a:pPr>
                      <a:r>
                        <a:rPr lang="hu-HU" sz="1600" b="1" dirty="0">
                          <a:effectLst/>
                        </a:rPr>
                        <a:t>forrás</a:t>
                      </a:r>
                    </a:p>
                    <a:p>
                      <a:pPr algn="ctr">
                        <a:spcAft>
                          <a:spcPts val="0"/>
                        </a:spcAft>
                      </a:pPr>
                      <a:r>
                        <a:rPr lang="hu-HU" sz="1600" b="1" dirty="0" err="1">
                          <a:effectLst/>
                        </a:rPr>
                        <a:t>MFt</a:t>
                      </a:r>
                      <a:endParaRPr lang="hu-HU" sz="1600" b="1" dirty="0">
                        <a:effectLst/>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hu-HU" sz="1600" b="1" dirty="0">
                          <a:effectLst/>
                        </a:rPr>
                        <a:t>Önk. + Egyéb forrás </a:t>
                      </a:r>
                      <a:r>
                        <a:rPr lang="hu-HU" sz="1600" b="1" dirty="0" err="1">
                          <a:effectLst/>
                        </a:rPr>
                        <a:t>össz</a:t>
                      </a:r>
                      <a:r>
                        <a:rPr lang="hu-HU" sz="1600" b="1" dirty="0">
                          <a:effectLst/>
                        </a:rPr>
                        <a:t>.,</a:t>
                      </a:r>
                    </a:p>
                    <a:p>
                      <a:pPr algn="ctr">
                        <a:spcAft>
                          <a:spcPts val="0"/>
                        </a:spcAft>
                      </a:pPr>
                      <a:r>
                        <a:rPr lang="hu-HU" sz="1600" b="1" dirty="0" err="1">
                          <a:effectLst/>
                        </a:rPr>
                        <a:t>MFt</a:t>
                      </a:r>
                      <a:endParaRPr lang="hu-HU" sz="1600" b="1" dirty="0">
                        <a:effectLst/>
                      </a:endParaRPr>
                    </a:p>
                  </a:txBody>
                  <a:tcPr marL="39619" marR="39619"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0953437"/>
                  </a:ext>
                </a:extLst>
              </a:tr>
              <a:tr h="3088640">
                <a:tc rowSpan="4">
                  <a:txBody>
                    <a:bodyPr/>
                    <a:lstStyle/>
                    <a:p>
                      <a:pPr algn="ctr">
                        <a:spcAft>
                          <a:spcPts val="0"/>
                        </a:spcAft>
                      </a:pPr>
                      <a:r>
                        <a:rPr lang="hu-HU" sz="1200" b="1" dirty="0">
                          <a:effectLst/>
                          <a:latin typeface="Times New Roman" panose="02020603050405020304" pitchFamily="18" charset="0"/>
                          <a:ea typeface="Times New Roman" panose="02020603050405020304" pitchFamily="18" charset="0"/>
                        </a:rPr>
                        <a:t>2025</a:t>
                      </a:r>
                    </a:p>
                  </a:txBody>
                  <a:tcPr marL="39619" marR="39619" marT="0" marB="0" anchor="ctr">
                    <a:lnT w="12700" cap="flat" cmpd="sng" algn="ctr">
                      <a:solidFill>
                        <a:schemeClr val="tx1"/>
                      </a:solidFill>
                      <a:prstDash val="solid"/>
                      <a:round/>
                      <a:headEnd type="none" w="med" len="med"/>
                      <a:tailEnd type="none" w="med" len="med"/>
                    </a:lnT>
                  </a:tcPr>
                </a:tc>
                <a:tc>
                  <a:txBody>
                    <a:bodyPr/>
                    <a:lstStyle/>
                    <a:p>
                      <a:pPr marL="449580" indent="-449580" algn="ctr" defTabSz="914400" rtl="0" eaLnBrk="1" latinLnBrk="0" hangingPunct="1"/>
                      <a:endParaRPr lang="hu-HU" sz="1600" b="1" kern="1200" dirty="0">
                        <a:solidFill>
                          <a:schemeClr val="dk1"/>
                        </a:solidFill>
                        <a:effectLst/>
                        <a:latin typeface="+mn-lt"/>
                        <a:ea typeface="+mn-ea"/>
                        <a:cs typeface="+mn-cs"/>
                      </a:endParaRPr>
                    </a:p>
                    <a:p>
                      <a:pPr marL="449580" indent="-449580" algn="ctr" defTabSz="914400" rtl="0" eaLnBrk="1" latinLnBrk="0" hangingPunct="1"/>
                      <a:r>
                        <a:rPr lang="hu-HU" sz="1600" b="1" kern="1200" dirty="0">
                          <a:solidFill>
                            <a:schemeClr val="dk1"/>
                          </a:solidFill>
                          <a:effectLst/>
                          <a:latin typeface="+mn-lt"/>
                          <a:ea typeface="+mn-ea"/>
                          <a:cs typeface="+mn-cs"/>
                        </a:rPr>
                        <a:t>A várost érintő főbb, nem Önkormányzati beruházások</a:t>
                      </a:r>
                    </a:p>
                    <a:p>
                      <a:pPr marL="449580" indent="-449580" algn="ctr" defTabSz="914400" rtl="0" eaLnBrk="1" latinLnBrk="0" hangingPunct="1"/>
                      <a:r>
                        <a:rPr lang="hu-HU" sz="1600" b="1" kern="1200" dirty="0">
                          <a:solidFill>
                            <a:schemeClr val="dk1"/>
                          </a:solidFill>
                          <a:effectLst/>
                          <a:latin typeface="+mn-lt"/>
                          <a:ea typeface="+mn-ea"/>
                          <a:cs typeface="+mn-cs"/>
                        </a:rPr>
                        <a:t>Megrendelő: MÁV FKG Felépítménykarbantartó és Gépjavító Kft.</a:t>
                      </a:r>
                    </a:p>
                    <a:p>
                      <a:pPr marL="449580" indent="-449580" algn="ctr" defTabSz="914400" rtl="0" eaLnBrk="1" latinLnBrk="0" hangingPunct="1"/>
                      <a:r>
                        <a:rPr lang="hu-HU" sz="1600" b="1" kern="1200" dirty="0">
                          <a:solidFill>
                            <a:schemeClr val="dk1"/>
                          </a:solidFill>
                          <a:effectLst/>
                          <a:latin typeface="+mn-lt"/>
                          <a:ea typeface="+mn-ea"/>
                          <a:cs typeface="+mn-cs"/>
                        </a:rPr>
                        <a:t>Esztergomi út felújítása (111. sz út) a 6+500 – 7+550 km szelvény közötti szakaszon </a:t>
                      </a:r>
                    </a:p>
                    <a:p>
                      <a:pPr marL="449580" indent="-449580" algn="ctr" defTabSz="914400" rtl="0" eaLnBrk="1" latinLnBrk="0" hangingPunct="1"/>
                      <a:r>
                        <a:rPr lang="hu-HU" sz="1600" b="1" kern="1200" dirty="0">
                          <a:solidFill>
                            <a:schemeClr val="dk1"/>
                          </a:solidFill>
                          <a:effectLst/>
                          <a:latin typeface="+mn-lt"/>
                          <a:ea typeface="+mn-ea"/>
                          <a:cs typeface="+mn-cs"/>
                        </a:rPr>
                        <a:t>2025.10.02-2025.12.16. (időjárás függő)</a:t>
                      </a:r>
                    </a:p>
                    <a:p>
                      <a:pPr marL="449580" indent="-449580" algn="ctr" defTabSz="914400" rtl="0" eaLnBrk="1" latinLnBrk="0" hangingPunct="1"/>
                      <a:r>
                        <a:rPr lang="hu-HU" sz="1600" b="1" kern="1200" dirty="0">
                          <a:solidFill>
                            <a:schemeClr val="dk1"/>
                          </a:solidFill>
                          <a:effectLst/>
                          <a:latin typeface="+mn-lt"/>
                          <a:ea typeface="+mn-ea"/>
                          <a:cs typeface="+mn-cs"/>
                        </a:rPr>
                        <a:t>Kivitelező: Vértes-Út Kft.</a:t>
                      </a:r>
                    </a:p>
                    <a:p>
                      <a:pPr marL="449580" indent="-449580" algn="ctr" defTabSz="914400" rtl="0" eaLnBrk="1" latinLnBrk="0" hangingPunct="1"/>
                      <a:r>
                        <a:rPr lang="hu-HU" sz="1600" b="1" kern="1200" dirty="0">
                          <a:solidFill>
                            <a:schemeClr val="dk1"/>
                          </a:solidFill>
                          <a:effectLst/>
                          <a:latin typeface="+mn-lt"/>
                          <a:ea typeface="+mn-ea"/>
                          <a:cs typeface="+mn-cs"/>
                        </a:rPr>
                        <a:t>A kivitelezés főbb műszaki tartalma:</a:t>
                      </a:r>
                    </a:p>
                    <a:p>
                      <a:pPr marL="449580" indent="-449580" algn="ctr" defTabSz="914400" rtl="0" eaLnBrk="1" latinLnBrk="0" hangingPunct="1"/>
                      <a:r>
                        <a:rPr lang="hu-HU" sz="1600" b="1" kern="1200" dirty="0">
                          <a:solidFill>
                            <a:schemeClr val="dk1"/>
                          </a:solidFill>
                          <a:effectLst/>
                          <a:latin typeface="+mn-lt"/>
                          <a:ea typeface="+mn-ea"/>
                          <a:cs typeface="+mn-cs"/>
                        </a:rPr>
                        <a:t>-  Kiemelt szegély bontása / építése: 1448 m</a:t>
                      </a:r>
                    </a:p>
                    <a:p>
                      <a:pPr marL="449580" indent="-449580" algn="ctr" defTabSz="914400" rtl="0" eaLnBrk="1" latinLnBrk="0" hangingPunct="1"/>
                      <a:r>
                        <a:rPr lang="hu-HU" sz="1600" b="1" kern="1200" dirty="0">
                          <a:solidFill>
                            <a:schemeClr val="dk1"/>
                          </a:solidFill>
                          <a:effectLst/>
                          <a:latin typeface="+mn-lt"/>
                          <a:ea typeface="+mn-ea"/>
                          <a:cs typeface="+mn-cs"/>
                        </a:rPr>
                        <a:t>-  Aszfaltburkolat marása: 457 m3</a:t>
                      </a:r>
                    </a:p>
                    <a:p>
                      <a:pPr marL="449580" indent="-449580" algn="ctr" defTabSz="914400" rtl="0" eaLnBrk="1" latinLnBrk="0" hangingPunct="1"/>
                      <a:r>
                        <a:rPr lang="hu-HU" sz="1600" b="1" kern="1200" dirty="0">
                          <a:solidFill>
                            <a:schemeClr val="dk1"/>
                          </a:solidFill>
                          <a:effectLst/>
                          <a:latin typeface="+mn-lt"/>
                          <a:ea typeface="+mn-ea"/>
                          <a:cs typeface="+mn-cs"/>
                        </a:rPr>
                        <a:t>-  Új aszfaltburkolat építése: 726 m3</a:t>
                      </a:r>
                    </a:p>
                    <a:p>
                      <a:pPr marL="449580" indent="-449580" algn="ctr" defTabSz="914400" rtl="0" eaLnBrk="1" latinLnBrk="0" hangingPunct="1"/>
                      <a:r>
                        <a:rPr lang="hu-HU" sz="1600" b="1" kern="1200" dirty="0">
                          <a:solidFill>
                            <a:schemeClr val="dk1"/>
                          </a:solidFill>
                          <a:effectLst/>
                          <a:latin typeface="+mn-lt"/>
                          <a:ea typeface="+mn-ea"/>
                          <a:cs typeface="+mn-cs"/>
                        </a:rPr>
                        <a:t>-  Térkőburkolat átépítése: 600 m2</a:t>
                      </a:r>
                    </a:p>
                    <a:p>
                      <a:pPr marL="449580" indent="-449580" algn="ctr" defTabSz="914400" rtl="0" eaLnBrk="1" latinLnBrk="0" hangingPunct="1"/>
                      <a:r>
                        <a:rPr lang="hu-HU" sz="1600" b="1" kern="1200" dirty="0">
                          <a:solidFill>
                            <a:schemeClr val="dk1"/>
                          </a:solidFill>
                          <a:effectLst/>
                          <a:latin typeface="+mn-lt"/>
                          <a:ea typeface="+mn-ea"/>
                          <a:cs typeface="+mn-cs"/>
                        </a:rPr>
                        <a:t>-  Aknák, </a:t>
                      </a:r>
                      <a:r>
                        <a:rPr lang="hu-HU" sz="1600" b="1" kern="1200" dirty="0" err="1">
                          <a:solidFill>
                            <a:schemeClr val="dk1"/>
                          </a:solidFill>
                          <a:effectLst/>
                          <a:latin typeface="+mn-lt"/>
                          <a:ea typeface="+mn-ea"/>
                          <a:cs typeface="+mn-cs"/>
                        </a:rPr>
                        <a:t>fedlapok</a:t>
                      </a:r>
                      <a:r>
                        <a:rPr lang="hu-HU" sz="1600" b="1" kern="1200" dirty="0">
                          <a:solidFill>
                            <a:schemeClr val="dk1"/>
                          </a:solidFill>
                          <a:effectLst/>
                          <a:latin typeface="+mn-lt"/>
                          <a:ea typeface="+mn-ea"/>
                          <a:cs typeface="+mn-cs"/>
                        </a:rPr>
                        <a:t>, víznyelő rácsok cseréje, illetve szintbe </a:t>
                      </a:r>
                    </a:p>
                    <a:p>
                      <a:pPr marL="449580" indent="-449580" algn="ctr" defTabSz="914400" rtl="0" eaLnBrk="1" latinLnBrk="0" hangingPunct="1"/>
                      <a:r>
                        <a:rPr lang="hu-HU" sz="1600" b="1" kern="1200" dirty="0">
                          <a:solidFill>
                            <a:schemeClr val="dk1"/>
                          </a:solidFill>
                          <a:effectLst/>
                          <a:latin typeface="+mn-lt"/>
                          <a:ea typeface="+mn-ea"/>
                          <a:cs typeface="+mn-cs"/>
                        </a:rPr>
                        <a:t>   helyezése: 30 db</a:t>
                      </a:r>
                    </a:p>
                  </a:txBody>
                  <a:tcPr marL="44450" marR="44450" marT="0" marB="0">
                    <a:lnT w="12700" cap="flat" cmpd="sng" algn="ctr">
                      <a:solidFill>
                        <a:schemeClr val="tx1"/>
                      </a:solidFill>
                      <a:prstDash val="solid"/>
                      <a:round/>
                      <a:headEnd type="none" w="med" len="med"/>
                      <a:tailEnd type="none" w="med" len="med"/>
                    </a:lnT>
                  </a:tcPr>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0,000</a:t>
                      </a:r>
                    </a:p>
                  </a:txBody>
                  <a:tcPr marL="44450" marR="44450" marT="0" marB="0" anchor="ctr">
                    <a:lnT w="12700" cap="flat" cmpd="sng" algn="ctr">
                      <a:solidFill>
                        <a:schemeClr val="tx1"/>
                      </a:solidFill>
                      <a:prstDash val="solid"/>
                      <a:round/>
                      <a:headEnd type="none" w="med" len="med"/>
                      <a:tailEnd type="none" w="med" len="med"/>
                    </a:lnT>
                  </a:tcPr>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158,750</a:t>
                      </a:r>
                    </a:p>
                  </a:txBody>
                  <a:tcPr marL="44450" marR="44450" marT="0" marB="0" anchor="ctr">
                    <a:lnT w="12700" cap="flat" cmpd="sng" algn="ctr">
                      <a:solidFill>
                        <a:schemeClr val="tx1"/>
                      </a:solidFill>
                      <a:prstDash val="solid"/>
                      <a:round/>
                      <a:headEnd type="none" w="med" len="med"/>
                      <a:tailEnd type="none" w="med" len="med"/>
                    </a:lnT>
                  </a:tcPr>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158,750</a:t>
                      </a:r>
                    </a:p>
                  </a:txBody>
                  <a:tcPr marL="44450" marR="44450" marT="0" marB="0"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69253869"/>
                  </a:ext>
                </a:extLst>
              </a:tr>
              <a:tr h="348657">
                <a:tc vMerge="1">
                  <a:txBody>
                    <a:bodyPr/>
                    <a:lstStyle/>
                    <a:p>
                      <a:endParaRPr lang="hu-HU"/>
                    </a:p>
                  </a:txBody>
                  <a:tcPr/>
                </a:tc>
                <a:tc>
                  <a:txBody>
                    <a:bodyPr/>
                    <a:lstStyle/>
                    <a:p>
                      <a:pPr marL="0" algn="ctr" defTabSz="914400" rtl="0" eaLnBrk="1" latinLnBrk="0" hangingPunct="1"/>
                      <a:endParaRPr lang="hu-HU" sz="1600" b="1" kern="1200" dirty="0">
                        <a:solidFill>
                          <a:srgbClr val="FF0000"/>
                        </a:solidFill>
                        <a:effectLst/>
                        <a:latin typeface="+mn-lt"/>
                        <a:ea typeface="+mn-ea"/>
                        <a:cs typeface="+mn-cs"/>
                      </a:endParaRPr>
                    </a:p>
                  </a:txBody>
                  <a:tcPr marL="44450" marR="44450" marT="0" marB="0" anchor="ctr">
                    <a:solidFill>
                      <a:schemeClr val="tx1"/>
                    </a:solidFill>
                  </a:tcPr>
                </a:tc>
                <a:tc>
                  <a:txBody>
                    <a:bodyPr/>
                    <a:lstStyle/>
                    <a:p>
                      <a:pPr marL="0" algn="ctr" defTabSz="914400" rtl="0" eaLnBrk="1" latinLnBrk="0" hangingPunct="1"/>
                      <a:endParaRPr lang="hu-HU" sz="1600" b="1" kern="1200" dirty="0">
                        <a:solidFill>
                          <a:schemeClr val="dk1"/>
                        </a:solidFill>
                        <a:effectLst/>
                        <a:latin typeface="+mn-lt"/>
                        <a:ea typeface="+mn-ea"/>
                        <a:cs typeface="+mn-cs"/>
                      </a:endParaRPr>
                    </a:p>
                  </a:txBody>
                  <a:tcPr marL="44450" marR="44450" marT="0" marB="0" anchor="ctr">
                    <a:solidFill>
                      <a:schemeClr val="tx1"/>
                    </a:solidFill>
                  </a:tcPr>
                </a:tc>
                <a:tc>
                  <a:txBody>
                    <a:bodyPr/>
                    <a:lstStyle/>
                    <a:p>
                      <a:pPr marL="0" algn="ctr" defTabSz="914400" rtl="0" eaLnBrk="1" latinLnBrk="0" hangingPunct="1"/>
                      <a:endParaRPr lang="hu-HU" sz="1600" b="1" kern="1200" dirty="0">
                        <a:solidFill>
                          <a:schemeClr val="dk1"/>
                        </a:solidFill>
                        <a:effectLst/>
                        <a:latin typeface="+mn-lt"/>
                        <a:ea typeface="+mn-ea"/>
                        <a:cs typeface="+mn-cs"/>
                      </a:endParaRPr>
                    </a:p>
                  </a:txBody>
                  <a:tcPr marL="44450" marR="44450" marT="0" marB="0" anchor="ctr">
                    <a:solidFill>
                      <a:schemeClr val="tx1"/>
                    </a:solidFill>
                  </a:tcPr>
                </a:tc>
                <a:tc>
                  <a:txBody>
                    <a:bodyPr/>
                    <a:lstStyle/>
                    <a:p>
                      <a:pPr marL="0" algn="ctr" defTabSz="914400" rtl="0" eaLnBrk="1" latinLnBrk="0" hangingPunct="1"/>
                      <a:endParaRPr lang="hu-HU" sz="1600" b="1" kern="1200" dirty="0">
                        <a:solidFill>
                          <a:schemeClr val="dk1"/>
                        </a:solidFill>
                        <a:effectLst/>
                        <a:latin typeface="+mn-lt"/>
                        <a:ea typeface="+mn-ea"/>
                        <a:cs typeface="+mn-cs"/>
                      </a:endParaRPr>
                    </a:p>
                  </a:txBody>
                  <a:tcPr marL="44450" marR="44450" marT="0" marB="0" anchor="ctr">
                    <a:solidFill>
                      <a:schemeClr val="tx1"/>
                    </a:solidFill>
                  </a:tcPr>
                </a:tc>
                <a:extLst>
                  <a:ext uri="{0D108BD9-81ED-4DB2-BD59-A6C34878D82A}">
                    <a16:rowId xmlns:a16="http://schemas.microsoft.com/office/drawing/2014/main" val="4204137493"/>
                  </a:ext>
                </a:extLst>
              </a:tr>
              <a:tr h="440129">
                <a:tc vMerge="1">
                  <a:txBody>
                    <a:bodyPr/>
                    <a:lstStyle/>
                    <a:p>
                      <a:endParaRPr lang="hu-HU"/>
                    </a:p>
                  </a:txBody>
                  <a:tcPr/>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Összesen:</a:t>
                      </a:r>
                    </a:p>
                  </a:txBody>
                  <a:tcPr marL="44450" marR="44450" marT="0" marB="0" anchor="ctr"/>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0,000</a:t>
                      </a:r>
                    </a:p>
                    <a:p>
                      <a:pPr marL="449580" indent="-449580" algn="ctr" defTabSz="914400" rtl="0" eaLnBrk="1" latinLnBrk="0" hangingPunct="1"/>
                      <a:endParaRPr lang="hu-HU" sz="1600" b="1" kern="1200" dirty="0">
                        <a:solidFill>
                          <a:schemeClr val="dk1"/>
                        </a:solidFill>
                        <a:effectLst/>
                        <a:latin typeface="+mn-lt"/>
                        <a:ea typeface="+mn-ea"/>
                        <a:cs typeface="+mn-cs"/>
                      </a:endParaRPr>
                    </a:p>
                  </a:txBody>
                  <a:tcPr marL="44450" marR="44450" marT="0" marB="0"/>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158,750</a:t>
                      </a:r>
                    </a:p>
                    <a:p>
                      <a:pPr marL="449580" indent="-449580" algn="ctr" defTabSz="914400" rtl="0" eaLnBrk="1" latinLnBrk="0" hangingPunct="1"/>
                      <a:endParaRPr lang="hu-HU" sz="1600" b="1" kern="1200" dirty="0">
                        <a:solidFill>
                          <a:schemeClr val="dk1"/>
                        </a:solidFill>
                        <a:effectLst/>
                        <a:latin typeface="+mn-lt"/>
                        <a:ea typeface="+mn-ea"/>
                        <a:cs typeface="+mn-cs"/>
                      </a:endParaRPr>
                    </a:p>
                  </a:txBody>
                  <a:tcPr marL="44450" marR="44450" marT="0" marB="0"/>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158,750</a:t>
                      </a:r>
                    </a:p>
                    <a:p>
                      <a:pPr marL="449580" indent="-449580" algn="ctr" defTabSz="914400" rtl="0" eaLnBrk="1" latinLnBrk="0" hangingPunct="1"/>
                      <a:endParaRPr lang="hu-HU" sz="1600" b="1" kern="1200" dirty="0">
                        <a:solidFill>
                          <a:schemeClr val="dk1"/>
                        </a:solidFill>
                        <a:effectLst/>
                        <a:latin typeface="+mn-lt"/>
                        <a:ea typeface="+mn-ea"/>
                        <a:cs typeface="+mn-cs"/>
                      </a:endParaRPr>
                    </a:p>
                  </a:txBody>
                  <a:tcPr marL="44450" marR="44450" marT="0" marB="0"/>
                </a:tc>
                <a:extLst>
                  <a:ext uri="{0D108BD9-81ED-4DB2-BD59-A6C34878D82A}">
                    <a16:rowId xmlns:a16="http://schemas.microsoft.com/office/drawing/2014/main" val="507793931"/>
                  </a:ext>
                </a:extLst>
              </a:tr>
              <a:tr h="312667">
                <a:tc vMerge="1">
                  <a:txBody>
                    <a:bodyPr/>
                    <a:lstStyle/>
                    <a:p>
                      <a:endParaRPr lang="hu-HU"/>
                    </a:p>
                  </a:txBody>
                  <a:tcPr/>
                </a:tc>
                <a:tc>
                  <a:txBody>
                    <a:bodyPr/>
                    <a:lstStyle/>
                    <a:p>
                      <a:pPr marL="0" algn="ctr" defTabSz="914400" rtl="0" eaLnBrk="1" latinLnBrk="0" hangingPunct="1"/>
                      <a:r>
                        <a:rPr lang="hu-HU" sz="1600" b="1" kern="1200" dirty="0">
                          <a:solidFill>
                            <a:schemeClr val="dk1"/>
                          </a:solidFill>
                          <a:effectLst/>
                          <a:latin typeface="+mn-lt"/>
                          <a:ea typeface="+mn-ea"/>
                          <a:cs typeface="+mn-cs"/>
                        </a:rPr>
                        <a:t>Mindösszesen:</a:t>
                      </a:r>
                    </a:p>
                  </a:txBody>
                  <a:tcPr marL="44450" marR="44450" marT="0" marB="0" anchor="ctr"/>
                </a:tc>
                <a:tc>
                  <a:txBody>
                    <a:bodyPr/>
                    <a:lstStyle/>
                    <a:p>
                      <a:pPr marL="0" algn="ctr" defTabSz="914400" rtl="0" eaLnBrk="1" latinLnBrk="0" hangingPunct="1"/>
                      <a:endParaRPr lang="hu-HU" sz="1600" b="1" kern="1200" dirty="0">
                        <a:solidFill>
                          <a:schemeClr val="dk1"/>
                        </a:solidFill>
                        <a:effectLst/>
                        <a:latin typeface="+mn-lt"/>
                        <a:ea typeface="+mn-ea"/>
                        <a:cs typeface="+mn-cs"/>
                      </a:endParaRPr>
                    </a:p>
                    <a:p>
                      <a:pPr marL="0" algn="ctr" defTabSz="914400" rtl="0" eaLnBrk="1" latinLnBrk="0" hangingPunct="1"/>
                      <a:r>
                        <a:rPr lang="hu-HU" sz="1600" b="1" kern="1200" dirty="0">
                          <a:solidFill>
                            <a:schemeClr val="dk1"/>
                          </a:solidFill>
                          <a:effectLst/>
                          <a:latin typeface="+mn-lt"/>
                          <a:ea typeface="+mn-ea"/>
                          <a:cs typeface="+mn-cs"/>
                        </a:rPr>
                        <a:t>326,019</a:t>
                      </a:r>
                    </a:p>
                  </a:txBody>
                  <a:tcPr marL="44450" marR="44450" marT="0" marB="0" anchor="ctr"/>
                </a:tc>
                <a:tc>
                  <a:txBody>
                    <a:bodyPr/>
                    <a:lstStyle/>
                    <a:p>
                      <a:pPr marL="0" algn="ctr" defTabSz="914400" rtl="0" eaLnBrk="1" latinLnBrk="0" hangingPunct="1"/>
                      <a:r>
                        <a:rPr lang="hu-HU" sz="1600" b="1" kern="1200" dirty="0">
                          <a:solidFill>
                            <a:schemeClr val="dk1"/>
                          </a:solidFill>
                          <a:effectLst/>
                          <a:latin typeface="+mn-lt"/>
                          <a:ea typeface="+mn-ea"/>
                          <a:cs typeface="+mn-cs"/>
                        </a:rPr>
                        <a:t>877,575</a:t>
                      </a:r>
                    </a:p>
                  </a:txBody>
                  <a:tcPr marL="44450" marR="44450" marT="0" marB="0" anchor="ctr"/>
                </a:tc>
                <a:tc>
                  <a:txBody>
                    <a:bodyPr/>
                    <a:lstStyle/>
                    <a:p>
                      <a:pPr marL="0" algn="ctr" defTabSz="914400" rtl="0" eaLnBrk="1" latinLnBrk="0" hangingPunct="1"/>
                      <a:r>
                        <a:rPr lang="hu-HU" sz="1600" b="1" kern="1200" dirty="0">
                          <a:solidFill>
                            <a:schemeClr val="dk1"/>
                          </a:solidFill>
                          <a:effectLst/>
                          <a:latin typeface="+mn-lt"/>
                          <a:ea typeface="+mn-ea"/>
                          <a:cs typeface="+mn-cs"/>
                        </a:rPr>
                        <a:t>1.203,594</a:t>
                      </a:r>
                    </a:p>
                  </a:txBody>
                  <a:tcPr marL="44450" marR="44450" marT="0" marB="0" anchor="ctr"/>
                </a:tc>
                <a:extLst>
                  <a:ext uri="{0D108BD9-81ED-4DB2-BD59-A6C34878D82A}">
                    <a16:rowId xmlns:a16="http://schemas.microsoft.com/office/drawing/2014/main" val="2026476891"/>
                  </a:ext>
                </a:extLst>
              </a:tr>
            </a:tbl>
          </a:graphicData>
        </a:graphic>
      </p:graphicFrame>
    </p:spTree>
    <p:extLst>
      <p:ext uri="{BB962C8B-B14F-4D97-AF65-F5344CB8AC3E}">
        <p14:creationId xmlns:p14="http://schemas.microsoft.com/office/powerpoint/2010/main" val="41359760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4" name="Cím 3">
            <a:extLst>
              <a:ext uri="{FF2B5EF4-FFF2-40B4-BE49-F238E27FC236}">
                <a16:creationId xmlns:a16="http://schemas.microsoft.com/office/drawing/2014/main" id="{9B56C24E-5FE9-46FB-9CD7-43F970DD89BC}"/>
              </a:ext>
            </a:extLst>
          </p:cNvPr>
          <p:cNvSpPr>
            <a:spLocks noGrp="1"/>
          </p:cNvSpPr>
          <p:nvPr>
            <p:ph type="title"/>
          </p:nvPr>
        </p:nvSpPr>
        <p:spPr>
          <a:xfrm>
            <a:off x="838200" y="-186418"/>
            <a:ext cx="10515600" cy="1325563"/>
          </a:xfrm>
        </p:spPr>
        <p:txBody>
          <a:bodyPr/>
          <a:lstStyle/>
          <a:p>
            <a:pPr algn="ctr"/>
            <a:r>
              <a:rPr lang="hu-HU" b="1" dirty="0"/>
              <a:t>2025. Események</a:t>
            </a:r>
          </a:p>
        </p:txBody>
      </p:sp>
      <p:graphicFrame>
        <p:nvGraphicFramePr>
          <p:cNvPr id="3" name="Táblázat 2">
            <a:extLst>
              <a:ext uri="{FF2B5EF4-FFF2-40B4-BE49-F238E27FC236}">
                <a16:creationId xmlns:a16="http://schemas.microsoft.com/office/drawing/2014/main" id="{AB02058B-9BCB-4FD3-AB48-AA1CD4FF2D3B}"/>
              </a:ext>
            </a:extLst>
          </p:cNvPr>
          <p:cNvGraphicFramePr>
            <a:graphicFrameLocks noGrp="1"/>
          </p:cNvGraphicFramePr>
          <p:nvPr>
            <p:extLst>
              <p:ext uri="{D42A27DB-BD31-4B8C-83A1-F6EECF244321}">
                <p14:modId xmlns:p14="http://schemas.microsoft.com/office/powerpoint/2010/main" val="1762855220"/>
              </p:ext>
            </p:extLst>
          </p:nvPr>
        </p:nvGraphicFramePr>
        <p:xfrm>
          <a:off x="1" y="1201964"/>
          <a:ext cx="12191999" cy="5135527"/>
        </p:xfrm>
        <a:graphic>
          <a:graphicData uri="http://schemas.openxmlformats.org/drawingml/2006/table">
            <a:tbl>
              <a:tblPr>
                <a:tableStyleId>{5C22544A-7EE6-4342-B048-85BDC9FD1C3A}</a:tableStyleId>
              </a:tblPr>
              <a:tblGrid>
                <a:gridCol w="1161143">
                  <a:extLst>
                    <a:ext uri="{9D8B030D-6E8A-4147-A177-3AD203B41FA5}">
                      <a16:colId xmlns:a16="http://schemas.microsoft.com/office/drawing/2014/main" val="236038850"/>
                    </a:ext>
                  </a:extLst>
                </a:gridCol>
                <a:gridCol w="2053111">
                  <a:extLst>
                    <a:ext uri="{9D8B030D-6E8A-4147-A177-3AD203B41FA5}">
                      <a16:colId xmlns:a16="http://schemas.microsoft.com/office/drawing/2014/main" val="3542349974"/>
                    </a:ext>
                  </a:extLst>
                </a:gridCol>
                <a:gridCol w="2715490">
                  <a:extLst>
                    <a:ext uri="{9D8B030D-6E8A-4147-A177-3AD203B41FA5}">
                      <a16:colId xmlns:a16="http://schemas.microsoft.com/office/drawing/2014/main" val="2321464589"/>
                    </a:ext>
                  </a:extLst>
                </a:gridCol>
                <a:gridCol w="6262255">
                  <a:extLst>
                    <a:ext uri="{9D8B030D-6E8A-4147-A177-3AD203B41FA5}">
                      <a16:colId xmlns:a16="http://schemas.microsoft.com/office/drawing/2014/main" val="404895568"/>
                    </a:ext>
                  </a:extLst>
                </a:gridCol>
              </a:tblGrid>
              <a:tr h="771449">
                <a:tc>
                  <a:txBody>
                    <a:bodyPr/>
                    <a:lstStyle/>
                    <a:p>
                      <a:pPr algn="ctr">
                        <a:spcAft>
                          <a:spcPts val="0"/>
                        </a:spcAft>
                      </a:pPr>
                      <a:r>
                        <a:rPr lang="hu-HU" sz="1200" b="1" dirty="0">
                          <a:effectLst/>
                        </a:rPr>
                        <a:t>ÉV</a:t>
                      </a:r>
                    </a:p>
                    <a:p>
                      <a:pPr algn="ctr">
                        <a:spcAft>
                          <a:spcPts val="0"/>
                        </a:spcAft>
                      </a:pPr>
                      <a:r>
                        <a:rPr lang="hu-HU" sz="1200" b="1" dirty="0">
                          <a:effectLst/>
                        </a:rPr>
                        <a:t> </a:t>
                      </a:r>
                      <a:endParaRPr lang="hu-HU" sz="1200" b="1" dirty="0">
                        <a:effectLst/>
                        <a:latin typeface="Times New Roman" panose="02020603050405020304" pitchFamily="18" charset="0"/>
                        <a:ea typeface="+mn-ea"/>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marL="0" indent="-449580" algn="ctr" defTabSz="914400" rtl="0" eaLnBrk="1" latinLnBrk="0" hangingPunct="1">
                        <a:spcAft>
                          <a:spcPts val="0"/>
                        </a:spcAft>
                      </a:pPr>
                      <a:r>
                        <a:rPr lang="hu-HU" sz="1600" b="1" kern="1200" dirty="0">
                          <a:solidFill>
                            <a:schemeClr val="dk1"/>
                          </a:solidFill>
                          <a:effectLst/>
                          <a:latin typeface="+mn-lt"/>
                          <a:ea typeface="+mn-ea"/>
                          <a:cs typeface="+mn-cs"/>
                        </a:rPr>
                        <a:t>Dátum</a:t>
                      </a:r>
                    </a:p>
                  </a:txBody>
                  <a:tcPr marL="39619" marR="39619" marT="0" marB="0" anchor="ctr">
                    <a:lnB w="12700" cap="flat" cmpd="sng" algn="ctr">
                      <a:solidFill>
                        <a:schemeClr val="tx1"/>
                      </a:solidFill>
                      <a:prstDash val="solid"/>
                      <a:round/>
                      <a:headEnd type="none" w="med" len="med"/>
                      <a:tailEnd type="none" w="med" len="med"/>
                    </a:lnB>
                  </a:tcPr>
                </a:tc>
                <a:tc>
                  <a:txBody>
                    <a:bodyPr/>
                    <a:lstStyle/>
                    <a:p>
                      <a:pPr marL="0" indent="-449580" algn="ctr" defTabSz="914400" rtl="0" eaLnBrk="1" latinLnBrk="0" hangingPunct="1">
                        <a:spcAft>
                          <a:spcPts val="0"/>
                        </a:spcAft>
                      </a:pPr>
                      <a:r>
                        <a:rPr lang="hu-HU" sz="1600" b="1" kern="1200" dirty="0">
                          <a:solidFill>
                            <a:schemeClr val="dk1"/>
                          </a:solidFill>
                          <a:effectLst/>
                          <a:latin typeface="+mn-lt"/>
                          <a:ea typeface="+mn-ea"/>
                          <a:cs typeface="+mn-cs"/>
                        </a:rPr>
                        <a:t>Esemény</a:t>
                      </a:r>
                    </a:p>
                  </a:txBody>
                  <a:tcPr marL="39619" marR="39619" marT="0" marB="0" anchor="ctr">
                    <a:lnB w="12700" cap="flat" cmpd="sng" algn="ctr">
                      <a:solidFill>
                        <a:schemeClr val="tx1"/>
                      </a:solidFill>
                      <a:prstDash val="solid"/>
                      <a:round/>
                      <a:headEnd type="none" w="med" len="med"/>
                      <a:tailEnd type="none" w="med" len="med"/>
                    </a:lnB>
                  </a:tcPr>
                </a:tc>
                <a:tc>
                  <a:txBody>
                    <a:bodyPr/>
                    <a:lstStyle/>
                    <a:p>
                      <a:pPr marL="0" indent="-449580" algn="ctr" defTabSz="914400" rtl="0" eaLnBrk="1" latinLnBrk="0" hangingPunct="1">
                        <a:spcAft>
                          <a:spcPts val="0"/>
                        </a:spcAft>
                      </a:pPr>
                      <a:r>
                        <a:rPr lang="hu-HU" sz="1600" b="1" kern="1200" dirty="0">
                          <a:solidFill>
                            <a:schemeClr val="dk1"/>
                          </a:solidFill>
                          <a:effectLst/>
                          <a:latin typeface="+mn-lt"/>
                          <a:ea typeface="+mn-ea"/>
                          <a:cs typeface="+mn-cs"/>
                        </a:rPr>
                        <a:t>Összefoglaló</a:t>
                      </a:r>
                    </a:p>
                  </a:txBody>
                  <a:tcPr marL="39619" marR="39619"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0953437"/>
                  </a:ext>
                </a:extLst>
              </a:tr>
              <a:tr h="481087">
                <a:tc rowSpan="4">
                  <a:txBody>
                    <a:bodyPr/>
                    <a:lstStyle/>
                    <a:p>
                      <a:pPr marL="0" algn="ctr" defTabSz="914400" rtl="0" eaLnBrk="1" latinLnBrk="0" hangingPunct="1">
                        <a:spcAft>
                          <a:spcPts val="0"/>
                        </a:spcAft>
                      </a:pPr>
                      <a:r>
                        <a:rPr lang="hu-HU" sz="1600" b="1" kern="1200" dirty="0">
                          <a:solidFill>
                            <a:schemeClr val="dk1"/>
                          </a:solidFill>
                          <a:effectLst/>
                          <a:latin typeface="+mn-lt"/>
                          <a:ea typeface="+mn-ea"/>
                          <a:cs typeface="+mn-cs"/>
                        </a:rPr>
                        <a:t>2025</a:t>
                      </a:r>
                    </a:p>
                  </a:txBody>
                  <a:tcPr marL="39619" marR="39619" marT="0" marB="0" anchor="ctr">
                    <a:lnT w="12700" cap="flat" cmpd="sng" algn="ctr">
                      <a:solidFill>
                        <a:schemeClr val="tx1"/>
                      </a:solidFill>
                      <a:prstDash val="solid"/>
                      <a:round/>
                      <a:headEnd type="none" w="med" len="med"/>
                      <a:tailEnd type="none" w="med" len="med"/>
                    </a:lnT>
                  </a:tcPr>
                </a:tc>
                <a:tc>
                  <a:txBody>
                    <a:bodyPr/>
                    <a:lstStyle/>
                    <a:p>
                      <a:pPr marL="0" indent="-449580" algn="ctr" defTabSz="914400" rtl="0" eaLnBrk="1" latinLnBrk="0" hangingPunct="1"/>
                      <a:endParaRPr lang="hu-HU" sz="1600" b="1" kern="1200" dirty="0">
                        <a:solidFill>
                          <a:schemeClr val="dk1"/>
                        </a:solidFill>
                        <a:effectLst/>
                        <a:latin typeface="+mn-lt"/>
                        <a:ea typeface="+mn-ea"/>
                        <a:cs typeface="+mn-cs"/>
                      </a:endParaRPr>
                    </a:p>
                    <a:p>
                      <a:pPr marL="0" indent="-449580" algn="ctr" defTabSz="914400" rtl="0" eaLnBrk="1" latinLnBrk="0" hangingPunct="1"/>
                      <a:endParaRPr lang="hu-HU" sz="1600" b="1" kern="1200" dirty="0">
                        <a:solidFill>
                          <a:schemeClr val="dk1"/>
                        </a:solidFill>
                        <a:effectLst/>
                        <a:latin typeface="+mn-lt"/>
                        <a:ea typeface="+mn-ea"/>
                        <a:cs typeface="+mn-cs"/>
                      </a:endParaRPr>
                    </a:p>
                    <a:p>
                      <a:pPr marL="0" indent="-449580" algn="ctr" defTabSz="914400" rtl="0" eaLnBrk="1" latinLnBrk="0" hangingPunct="1"/>
                      <a:endParaRPr lang="hu-HU" sz="1600" b="1" kern="1200" dirty="0">
                        <a:solidFill>
                          <a:schemeClr val="dk1"/>
                        </a:solidFill>
                        <a:effectLst/>
                        <a:latin typeface="+mn-lt"/>
                        <a:ea typeface="+mn-ea"/>
                        <a:cs typeface="+mn-cs"/>
                      </a:endParaRPr>
                    </a:p>
                    <a:p>
                      <a:pPr marL="0" indent="-449580" algn="ctr" defTabSz="914400" rtl="0" eaLnBrk="1" latinLnBrk="0" hangingPunct="1"/>
                      <a:endParaRPr lang="hu-HU" sz="1600" b="1" kern="1200" dirty="0">
                        <a:solidFill>
                          <a:schemeClr val="dk1"/>
                        </a:solidFill>
                        <a:effectLst/>
                        <a:latin typeface="+mn-lt"/>
                        <a:ea typeface="+mn-ea"/>
                        <a:cs typeface="+mn-cs"/>
                      </a:endParaRPr>
                    </a:p>
                    <a:p>
                      <a:pPr marL="0" indent="-449580" algn="ctr" defTabSz="914400" rtl="0" eaLnBrk="1" latinLnBrk="0" hangingPunct="1"/>
                      <a:r>
                        <a:rPr lang="hu-HU" sz="1600" b="1" kern="1200" dirty="0">
                          <a:solidFill>
                            <a:schemeClr val="dk1"/>
                          </a:solidFill>
                          <a:effectLst/>
                          <a:latin typeface="+mn-lt"/>
                          <a:ea typeface="+mn-ea"/>
                          <a:cs typeface="+mn-cs"/>
                        </a:rPr>
                        <a:t>Január 22.</a:t>
                      </a:r>
                    </a:p>
                  </a:txBody>
                  <a:tcPr marL="44450" marR="44450" marT="0" marB="0">
                    <a:lnT w="12700" cap="flat" cmpd="sng" algn="ctr">
                      <a:solidFill>
                        <a:schemeClr val="tx1"/>
                      </a:solidFill>
                      <a:prstDash val="solid"/>
                      <a:round/>
                      <a:headEnd type="none" w="med" len="med"/>
                      <a:tailEnd type="none" w="med" len="med"/>
                    </a:lnT>
                  </a:tcPr>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Magyar kultúra napja</a:t>
                      </a:r>
                    </a:p>
                  </a:txBody>
                  <a:tcPr marL="44450" marR="44450" marT="0" marB="0" anchor="ctr">
                    <a:lnT w="12700" cap="flat" cmpd="sng" algn="ctr">
                      <a:solidFill>
                        <a:schemeClr val="tx1"/>
                      </a:solidFill>
                      <a:prstDash val="solid"/>
                      <a:round/>
                      <a:headEnd type="none" w="med" len="med"/>
                      <a:tailEnd type="none" w="med" len="med"/>
                    </a:lnT>
                  </a:tcPr>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Richter Gedeonra emlékeztek a művelődési házban. Köszöntőt mondott Erős Gábor országgyűlési képviselő, majd dr. </a:t>
                      </a:r>
                      <a:r>
                        <a:rPr lang="hu-HU" sz="1600" b="1" kern="1200" dirty="0" err="1">
                          <a:solidFill>
                            <a:schemeClr val="dk1"/>
                          </a:solidFill>
                          <a:effectLst/>
                          <a:latin typeface="+mn-lt"/>
                          <a:ea typeface="+mn-ea"/>
                          <a:cs typeface="+mn-cs"/>
                        </a:rPr>
                        <a:t>Tittmann</a:t>
                      </a:r>
                      <a:r>
                        <a:rPr lang="hu-HU" sz="1600" b="1" kern="1200" dirty="0">
                          <a:solidFill>
                            <a:schemeClr val="dk1"/>
                          </a:solidFill>
                          <a:effectLst/>
                          <a:latin typeface="+mn-lt"/>
                          <a:ea typeface="+mn-ea"/>
                          <a:cs typeface="+mn-cs"/>
                        </a:rPr>
                        <a:t> János polgármester a magyar dicsőség szenvedéstörténete címmel tartott vetítettképes előadást. Ezt követően Garai Zoltán, a Richter főmérnöke vette át a szót. Átadták a Pro Urbe díjakat. Idén Béres Tiborné, </a:t>
                      </a:r>
                      <a:r>
                        <a:rPr lang="hu-HU" sz="1600" b="1" kern="1200" dirty="0" err="1">
                          <a:solidFill>
                            <a:schemeClr val="dk1"/>
                          </a:solidFill>
                          <a:effectLst/>
                          <a:latin typeface="+mn-lt"/>
                          <a:ea typeface="+mn-ea"/>
                          <a:cs typeface="+mn-cs"/>
                        </a:rPr>
                        <a:t>Karcz</a:t>
                      </a:r>
                      <a:r>
                        <a:rPr lang="hu-HU" sz="1600" b="1" kern="1200" dirty="0">
                          <a:solidFill>
                            <a:schemeClr val="dk1"/>
                          </a:solidFill>
                          <a:effectLst/>
                          <a:latin typeface="+mn-lt"/>
                          <a:ea typeface="+mn-ea"/>
                          <a:cs typeface="+mn-cs"/>
                        </a:rPr>
                        <a:t> Jenő és Molnár Albert több évtizedes közösségi tevékenységük elismeréseként vehették át az elismeréseket. A magyar kultúra napján kiállítás nyílt Dorog kiemelkedő személyiségeinek portréképeiből. </a:t>
                      </a:r>
                    </a:p>
                  </a:txBody>
                  <a:tcPr marL="44450" marR="44450" marT="0" marB="0"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69253869"/>
                  </a:ext>
                </a:extLst>
              </a:tr>
              <a:tr h="0">
                <a:tc vMerge="1">
                  <a:txBody>
                    <a:bodyPr/>
                    <a:lstStyle/>
                    <a:p>
                      <a:endParaRPr lang="hu-HU"/>
                    </a:p>
                  </a:txBody>
                  <a:tcPr/>
                </a:tc>
                <a:tc>
                  <a:txBody>
                    <a:bodyPr/>
                    <a:lstStyle/>
                    <a:p>
                      <a:pPr marL="0" indent="-449580" algn="ctr" defTabSz="914400" rtl="0" eaLnBrk="1" latinLnBrk="0" hangingPunct="1">
                        <a:lnSpc>
                          <a:spcPct val="107000"/>
                        </a:lnSpc>
                        <a:spcAft>
                          <a:spcPts val="800"/>
                        </a:spcAft>
                      </a:pPr>
                      <a:r>
                        <a:rPr lang="hu-HU" sz="1600" b="1" kern="1200" dirty="0">
                          <a:solidFill>
                            <a:schemeClr val="dk1"/>
                          </a:solidFill>
                          <a:effectLst/>
                          <a:latin typeface="+mn-lt"/>
                          <a:ea typeface="+mn-ea"/>
                          <a:cs typeface="+mn-cs"/>
                        </a:rPr>
                        <a:t>Március 5. </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r>
                        <a:rPr lang="hu-HU" sz="1600" b="1" kern="1200" dirty="0">
                          <a:solidFill>
                            <a:schemeClr val="dk1"/>
                          </a:solidFill>
                          <a:effectLst/>
                          <a:latin typeface="+mn-lt"/>
                          <a:ea typeface="+mn-ea"/>
                          <a:cs typeface="+mn-cs"/>
                        </a:rPr>
                        <a:t>Városi Nyugdíjas Egyesület nőnap</a:t>
                      </a:r>
                    </a:p>
                  </a:txBody>
                  <a:tcPr marL="68580" marR="68580" marT="0" marB="0">
                    <a:solidFill>
                      <a:srgbClr val="E9EBF5"/>
                    </a:solidFill>
                  </a:tcPr>
                </a:tc>
                <a:tc rowSpan="2">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A művelődési házban Dr. </a:t>
                      </a:r>
                      <a:r>
                        <a:rPr lang="hu-HU" sz="1600" b="1" kern="1200" dirty="0" err="1">
                          <a:solidFill>
                            <a:schemeClr val="dk1"/>
                          </a:solidFill>
                          <a:effectLst/>
                          <a:latin typeface="+mn-lt"/>
                          <a:ea typeface="+mn-ea"/>
                          <a:cs typeface="+mn-cs"/>
                        </a:rPr>
                        <a:t>Tittmann</a:t>
                      </a:r>
                      <a:r>
                        <a:rPr lang="hu-HU" sz="1600" b="1" kern="1200" dirty="0">
                          <a:solidFill>
                            <a:schemeClr val="dk1"/>
                          </a:solidFill>
                          <a:effectLst/>
                          <a:latin typeface="+mn-lt"/>
                          <a:ea typeface="+mn-ea"/>
                          <a:cs typeface="+mn-cs"/>
                        </a:rPr>
                        <a:t> János polgármester köszöntötte a szépkorú hölgyeket Dorog Város Önkormányzata nevében.</a:t>
                      </a:r>
                    </a:p>
                    <a:p>
                      <a:pPr marL="0" indent="-449580" algn="ctr" defTabSz="914400" rtl="0" eaLnBrk="1" latinLnBrk="0" hangingPunct="1">
                        <a:lnSpc>
                          <a:spcPct val="107000"/>
                        </a:lnSpc>
                        <a:spcAft>
                          <a:spcPts val="800"/>
                        </a:spcAft>
                      </a:pPr>
                      <a:r>
                        <a:rPr lang="hu-HU" sz="1600" b="1" kern="1200" dirty="0">
                          <a:solidFill>
                            <a:schemeClr val="dk1"/>
                          </a:solidFill>
                          <a:effectLst/>
                          <a:latin typeface="+mn-lt"/>
                          <a:ea typeface="+mn-ea"/>
                          <a:cs typeface="+mn-cs"/>
                        </a:rPr>
                        <a:t> </a:t>
                      </a:r>
                    </a:p>
                  </a:txBody>
                  <a:tcPr marL="68580" marR="68580" marT="0" marB="0">
                    <a:solidFill>
                      <a:srgbClr val="E9EBF5"/>
                    </a:solidFill>
                  </a:tcPr>
                </a:tc>
                <a:extLst>
                  <a:ext uri="{0D108BD9-81ED-4DB2-BD59-A6C34878D82A}">
                    <a16:rowId xmlns:a16="http://schemas.microsoft.com/office/drawing/2014/main" val="4204137493"/>
                  </a:ext>
                </a:extLst>
              </a:tr>
              <a:tr h="83195">
                <a:tc vMerge="1">
                  <a:txBody>
                    <a:bodyPr/>
                    <a:lstStyle/>
                    <a:p>
                      <a:endParaRPr lang="hu-HU"/>
                    </a:p>
                  </a:txBody>
                  <a:tcPr/>
                </a:tc>
                <a:tc>
                  <a:txBody>
                    <a:bodyPr/>
                    <a:lstStyle/>
                    <a:p>
                      <a:pPr marL="0" indent="-449580" algn="ctr" defTabSz="914400" rtl="0" eaLnBrk="1" latinLnBrk="0" hangingPunct="1">
                        <a:lnSpc>
                          <a:spcPct val="107000"/>
                        </a:lnSpc>
                        <a:spcAft>
                          <a:spcPts val="800"/>
                        </a:spcAft>
                      </a:pPr>
                      <a:r>
                        <a:rPr lang="hu-HU" sz="1600" b="1" kern="1200" dirty="0">
                          <a:solidFill>
                            <a:schemeClr val="dk1"/>
                          </a:solidFill>
                          <a:effectLst/>
                          <a:latin typeface="+mn-lt"/>
                          <a:ea typeface="+mn-ea"/>
                          <a:cs typeface="+mn-cs"/>
                        </a:rPr>
                        <a:t>Március 11.</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r>
                        <a:rPr lang="hu-HU" sz="1600" b="1" kern="1200" dirty="0">
                          <a:solidFill>
                            <a:schemeClr val="dk1"/>
                          </a:solidFill>
                          <a:effectLst/>
                          <a:latin typeface="+mn-lt"/>
                          <a:ea typeface="+mn-ea"/>
                          <a:cs typeface="+mn-cs"/>
                        </a:rPr>
                        <a:t>Dorogi Nyugdíjas Egyesület nőnap</a:t>
                      </a:r>
                    </a:p>
                  </a:txBody>
                  <a:tcPr marL="68580" marR="68580" marT="0" marB="0">
                    <a:solidFill>
                      <a:srgbClr val="E9EBF5"/>
                    </a:solidFill>
                  </a:tcPr>
                </a:tc>
                <a:tc vMerge="1">
                  <a:txBody>
                    <a:bodyPr/>
                    <a:lstStyle/>
                    <a:p>
                      <a:pPr marL="449580" indent="-449580" algn="ctr" defTabSz="914400" rtl="0" eaLnBrk="1" latinLnBrk="0" hangingPunct="1"/>
                      <a:endParaRPr lang="hu-HU" sz="1600" b="1" kern="1200" dirty="0">
                        <a:solidFill>
                          <a:schemeClr val="dk1"/>
                        </a:solidFill>
                        <a:effectLst/>
                        <a:latin typeface="+mn-lt"/>
                        <a:ea typeface="+mn-ea"/>
                        <a:cs typeface="+mn-cs"/>
                      </a:endParaRPr>
                    </a:p>
                  </a:txBody>
                  <a:tcPr marL="44450" marR="44450" marT="0" marB="0">
                    <a:solidFill>
                      <a:srgbClr val="E9EBF5"/>
                    </a:solidFill>
                  </a:tcPr>
                </a:tc>
                <a:extLst>
                  <a:ext uri="{0D108BD9-81ED-4DB2-BD59-A6C34878D82A}">
                    <a16:rowId xmlns:a16="http://schemas.microsoft.com/office/drawing/2014/main" val="507793931"/>
                  </a:ext>
                </a:extLst>
              </a:tr>
              <a:tr h="1035852">
                <a:tc vMerge="1">
                  <a:txBody>
                    <a:bodyPr/>
                    <a:lstStyle/>
                    <a:p>
                      <a:endParaRPr lang="hu-HU"/>
                    </a:p>
                  </a:txBody>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Március 15.</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Az 1848-49-es forradalom és szabadságharc 177. évfordulója</a:t>
                      </a:r>
                    </a:p>
                  </a:txBody>
                  <a:tcPr marL="68580" marR="68580" marT="0" marB="0">
                    <a:solidFill>
                      <a:srgbClr val="E9EBF5"/>
                    </a:solidFill>
                  </a:tcPr>
                </a:tc>
                <a:tc>
                  <a:txBody>
                    <a:bodyPr/>
                    <a:lstStyle/>
                    <a:p>
                      <a:pPr marL="0" indent="-449580" algn="ctr" defTabSz="914400" rtl="0" eaLnBrk="1" latinLnBrk="0" hangingPunct="1"/>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Az ünnepi megemlékezést az időjárás miatt a Dorogi Birkózócsarnokban tartották. A Petőfi-iskola diákjai megható műsort adtak elő. Felkészítőjük Bogár-Bódi Bernadett tanárnő volt. </a:t>
                      </a:r>
                    </a:p>
                  </a:txBody>
                  <a:tcPr marL="68580" marR="68580" marT="0" marB="0">
                    <a:solidFill>
                      <a:srgbClr val="E9EBF5"/>
                    </a:solidFill>
                  </a:tcPr>
                </a:tc>
                <a:extLst>
                  <a:ext uri="{0D108BD9-81ED-4DB2-BD59-A6C34878D82A}">
                    <a16:rowId xmlns:a16="http://schemas.microsoft.com/office/drawing/2014/main" val="883899376"/>
                  </a:ext>
                </a:extLst>
              </a:tr>
            </a:tbl>
          </a:graphicData>
        </a:graphic>
      </p:graphicFrame>
    </p:spTree>
    <p:extLst>
      <p:ext uri="{BB962C8B-B14F-4D97-AF65-F5344CB8AC3E}">
        <p14:creationId xmlns:p14="http://schemas.microsoft.com/office/powerpoint/2010/main" val="17694783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4" name="Cím 3">
            <a:extLst>
              <a:ext uri="{FF2B5EF4-FFF2-40B4-BE49-F238E27FC236}">
                <a16:creationId xmlns:a16="http://schemas.microsoft.com/office/drawing/2014/main" id="{9B56C24E-5FE9-46FB-9CD7-43F970DD89BC}"/>
              </a:ext>
            </a:extLst>
          </p:cNvPr>
          <p:cNvSpPr>
            <a:spLocks noGrp="1"/>
          </p:cNvSpPr>
          <p:nvPr>
            <p:ph type="title"/>
          </p:nvPr>
        </p:nvSpPr>
        <p:spPr>
          <a:xfrm>
            <a:off x="838200" y="-186418"/>
            <a:ext cx="10515600" cy="1325563"/>
          </a:xfrm>
        </p:spPr>
        <p:txBody>
          <a:bodyPr/>
          <a:lstStyle/>
          <a:p>
            <a:pPr algn="ctr"/>
            <a:r>
              <a:rPr lang="hu-HU" b="1" dirty="0"/>
              <a:t>2025. Események</a:t>
            </a:r>
          </a:p>
        </p:txBody>
      </p:sp>
      <p:graphicFrame>
        <p:nvGraphicFramePr>
          <p:cNvPr id="3" name="Táblázat 2">
            <a:extLst>
              <a:ext uri="{FF2B5EF4-FFF2-40B4-BE49-F238E27FC236}">
                <a16:creationId xmlns:a16="http://schemas.microsoft.com/office/drawing/2014/main" id="{AB02058B-9BCB-4FD3-AB48-AA1CD4FF2D3B}"/>
              </a:ext>
            </a:extLst>
          </p:cNvPr>
          <p:cNvGraphicFramePr>
            <a:graphicFrameLocks noGrp="1"/>
          </p:cNvGraphicFramePr>
          <p:nvPr>
            <p:extLst>
              <p:ext uri="{D42A27DB-BD31-4B8C-83A1-F6EECF244321}">
                <p14:modId xmlns:p14="http://schemas.microsoft.com/office/powerpoint/2010/main" val="2347025434"/>
              </p:ext>
            </p:extLst>
          </p:nvPr>
        </p:nvGraphicFramePr>
        <p:xfrm>
          <a:off x="1" y="1201964"/>
          <a:ext cx="12191999" cy="4752010"/>
        </p:xfrm>
        <a:graphic>
          <a:graphicData uri="http://schemas.openxmlformats.org/drawingml/2006/table">
            <a:tbl>
              <a:tblPr>
                <a:tableStyleId>{5C22544A-7EE6-4342-B048-85BDC9FD1C3A}</a:tableStyleId>
              </a:tblPr>
              <a:tblGrid>
                <a:gridCol w="1161143">
                  <a:extLst>
                    <a:ext uri="{9D8B030D-6E8A-4147-A177-3AD203B41FA5}">
                      <a16:colId xmlns:a16="http://schemas.microsoft.com/office/drawing/2014/main" val="236038850"/>
                    </a:ext>
                  </a:extLst>
                </a:gridCol>
                <a:gridCol w="2053111">
                  <a:extLst>
                    <a:ext uri="{9D8B030D-6E8A-4147-A177-3AD203B41FA5}">
                      <a16:colId xmlns:a16="http://schemas.microsoft.com/office/drawing/2014/main" val="3542349974"/>
                    </a:ext>
                  </a:extLst>
                </a:gridCol>
                <a:gridCol w="2715490">
                  <a:extLst>
                    <a:ext uri="{9D8B030D-6E8A-4147-A177-3AD203B41FA5}">
                      <a16:colId xmlns:a16="http://schemas.microsoft.com/office/drawing/2014/main" val="2321464589"/>
                    </a:ext>
                  </a:extLst>
                </a:gridCol>
                <a:gridCol w="6262255">
                  <a:extLst>
                    <a:ext uri="{9D8B030D-6E8A-4147-A177-3AD203B41FA5}">
                      <a16:colId xmlns:a16="http://schemas.microsoft.com/office/drawing/2014/main" val="404895568"/>
                    </a:ext>
                  </a:extLst>
                </a:gridCol>
              </a:tblGrid>
              <a:tr h="771449">
                <a:tc>
                  <a:txBody>
                    <a:bodyPr/>
                    <a:lstStyle/>
                    <a:p>
                      <a:pPr algn="ctr">
                        <a:spcAft>
                          <a:spcPts val="0"/>
                        </a:spcAft>
                      </a:pPr>
                      <a:r>
                        <a:rPr lang="hu-HU" sz="1200" b="1" dirty="0">
                          <a:effectLst/>
                        </a:rPr>
                        <a:t>ÉV</a:t>
                      </a:r>
                    </a:p>
                    <a:p>
                      <a:pPr algn="ctr">
                        <a:spcAft>
                          <a:spcPts val="0"/>
                        </a:spcAft>
                      </a:pPr>
                      <a:r>
                        <a:rPr lang="hu-HU" sz="1200" b="1" dirty="0">
                          <a:effectLst/>
                        </a:rPr>
                        <a:t> </a:t>
                      </a:r>
                      <a:endParaRPr lang="hu-HU" sz="1200" b="1" dirty="0">
                        <a:effectLst/>
                        <a:latin typeface="Times New Roman" panose="02020603050405020304" pitchFamily="18" charset="0"/>
                        <a:ea typeface="+mn-ea"/>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marL="0" indent="-449580" algn="ctr" defTabSz="914400" rtl="0" eaLnBrk="1" latinLnBrk="0" hangingPunct="1">
                        <a:spcAft>
                          <a:spcPts val="0"/>
                        </a:spcAft>
                      </a:pPr>
                      <a:r>
                        <a:rPr lang="hu-HU" sz="1600" b="1" kern="1200" dirty="0">
                          <a:solidFill>
                            <a:schemeClr val="dk1"/>
                          </a:solidFill>
                          <a:effectLst/>
                          <a:latin typeface="+mn-lt"/>
                          <a:ea typeface="+mn-ea"/>
                          <a:cs typeface="+mn-cs"/>
                        </a:rPr>
                        <a:t>Dátum</a:t>
                      </a:r>
                    </a:p>
                  </a:txBody>
                  <a:tcPr marL="39619" marR="39619" marT="0" marB="0" anchor="ctr">
                    <a:lnB w="12700" cap="flat" cmpd="sng" algn="ctr">
                      <a:solidFill>
                        <a:schemeClr val="tx1"/>
                      </a:solidFill>
                      <a:prstDash val="solid"/>
                      <a:round/>
                      <a:headEnd type="none" w="med" len="med"/>
                      <a:tailEnd type="none" w="med" len="med"/>
                    </a:lnB>
                  </a:tcPr>
                </a:tc>
                <a:tc>
                  <a:txBody>
                    <a:bodyPr/>
                    <a:lstStyle/>
                    <a:p>
                      <a:pPr marL="0" indent="-449580" algn="ctr" defTabSz="914400" rtl="0" eaLnBrk="1" latinLnBrk="0" hangingPunct="1">
                        <a:spcAft>
                          <a:spcPts val="0"/>
                        </a:spcAft>
                      </a:pPr>
                      <a:r>
                        <a:rPr lang="hu-HU" sz="1600" b="1" kern="1200" dirty="0">
                          <a:solidFill>
                            <a:schemeClr val="dk1"/>
                          </a:solidFill>
                          <a:effectLst/>
                          <a:latin typeface="+mn-lt"/>
                          <a:ea typeface="+mn-ea"/>
                          <a:cs typeface="+mn-cs"/>
                        </a:rPr>
                        <a:t>Esemény</a:t>
                      </a:r>
                    </a:p>
                  </a:txBody>
                  <a:tcPr marL="39619" marR="39619" marT="0" marB="0" anchor="ctr">
                    <a:lnB w="12700" cap="flat" cmpd="sng" algn="ctr">
                      <a:solidFill>
                        <a:schemeClr val="tx1"/>
                      </a:solidFill>
                      <a:prstDash val="solid"/>
                      <a:round/>
                      <a:headEnd type="none" w="med" len="med"/>
                      <a:tailEnd type="none" w="med" len="med"/>
                    </a:lnB>
                  </a:tcPr>
                </a:tc>
                <a:tc>
                  <a:txBody>
                    <a:bodyPr/>
                    <a:lstStyle/>
                    <a:p>
                      <a:pPr marL="0" indent="-449580" algn="ctr" defTabSz="914400" rtl="0" eaLnBrk="1" latinLnBrk="0" hangingPunct="1">
                        <a:spcAft>
                          <a:spcPts val="0"/>
                        </a:spcAft>
                      </a:pPr>
                      <a:r>
                        <a:rPr lang="hu-HU" sz="1600" b="1" kern="1200" dirty="0">
                          <a:solidFill>
                            <a:schemeClr val="dk1"/>
                          </a:solidFill>
                          <a:effectLst/>
                          <a:latin typeface="+mn-lt"/>
                          <a:ea typeface="+mn-ea"/>
                          <a:cs typeface="+mn-cs"/>
                        </a:rPr>
                        <a:t>Összefoglaló</a:t>
                      </a:r>
                    </a:p>
                  </a:txBody>
                  <a:tcPr marL="39619" marR="39619"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0953437"/>
                  </a:ext>
                </a:extLst>
              </a:tr>
              <a:tr h="488900">
                <a:tc rowSpan="3">
                  <a:txBody>
                    <a:bodyPr/>
                    <a:lstStyle/>
                    <a:p>
                      <a:endParaRPr lang="hu-HU" dirty="0"/>
                    </a:p>
                    <a:p>
                      <a:endParaRPr lang="hu-HU" dirty="0"/>
                    </a:p>
                    <a:p>
                      <a:endParaRPr lang="hu-HU" dirty="0"/>
                    </a:p>
                    <a:p>
                      <a:endParaRPr lang="hu-HU" dirty="0"/>
                    </a:p>
                    <a:p>
                      <a:endParaRPr lang="hu-HU" dirty="0"/>
                    </a:p>
                    <a:p>
                      <a:endParaRPr lang="hu-HU" dirty="0"/>
                    </a:p>
                    <a:p>
                      <a:pPr marL="0" marR="0" lvl="0" indent="0" algn="ctr" defTabSz="914400" rtl="0" eaLnBrk="1" fontAlgn="auto" latinLnBrk="0" hangingPunct="1">
                        <a:lnSpc>
                          <a:spcPct val="100000"/>
                        </a:lnSpc>
                        <a:spcBef>
                          <a:spcPts val="0"/>
                        </a:spcBef>
                        <a:spcAft>
                          <a:spcPts val="0"/>
                        </a:spcAft>
                        <a:buClrTx/>
                        <a:buSzTx/>
                        <a:buFontTx/>
                        <a:buNone/>
                        <a:tabLst/>
                        <a:defRPr/>
                      </a:pPr>
                      <a:r>
                        <a:rPr lang="hu-HU" sz="1600" b="1" kern="1200" dirty="0">
                          <a:solidFill>
                            <a:schemeClr val="dk1"/>
                          </a:solidFill>
                          <a:effectLst/>
                          <a:latin typeface="+mn-lt"/>
                          <a:ea typeface="+mn-ea"/>
                          <a:cs typeface="+mn-cs"/>
                        </a:rPr>
                        <a:t>2025</a:t>
                      </a:r>
                    </a:p>
                    <a:p>
                      <a:endParaRPr lang="hu-HU" dirty="0"/>
                    </a:p>
                  </a:txBody>
                  <a:tcPr>
                    <a:lnT w="12700" cap="flat" cmpd="sng" algn="ctr">
                      <a:solidFill>
                        <a:schemeClr val="tx1"/>
                      </a:solidFill>
                      <a:prstDash val="solid"/>
                      <a:round/>
                      <a:headEnd type="none" w="med" len="med"/>
                      <a:tailEnd type="none" w="med" len="med"/>
                    </a:lnT>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Március 29.</a:t>
                      </a:r>
                    </a:p>
                  </a:txBody>
                  <a:tcPr marL="68580" marR="68580" marT="0" marB="0">
                    <a:lnT w="12700" cap="flat" cmpd="sng" algn="ctr">
                      <a:solidFill>
                        <a:schemeClr val="tx1"/>
                      </a:solidFill>
                      <a:prstDash val="solid"/>
                      <a:round/>
                      <a:headEnd type="none" w="med" len="med"/>
                      <a:tailEnd type="none" w="med" len="med"/>
                    </a:lnT>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Ünnepi istentiszteletet és lelkészbeiktató ünnepség</a:t>
                      </a:r>
                    </a:p>
                  </a:txBody>
                  <a:tcPr marL="68580" marR="68580" marT="0" marB="0">
                    <a:lnT w="12700" cap="flat" cmpd="sng" algn="ctr">
                      <a:solidFill>
                        <a:schemeClr val="tx1"/>
                      </a:solidFill>
                      <a:prstDash val="solid"/>
                      <a:round/>
                      <a:headEnd type="none" w="med" len="med"/>
                      <a:tailEnd type="none" w="med" len="med"/>
                    </a:lnT>
                    <a:solidFill>
                      <a:srgbClr val="E9EBF5"/>
                    </a:solidFill>
                  </a:tcPr>
                </a:tc>
                <a:tc>
                  <a:txBody>
                    <a:bodyPr/>
                    <a:lstStyle/>
                    <a:p>
                      <a:pPr marL="0" indent="-449580" algn="ctr" defTabSz="914400" rtl="0" eaLnBrk="1" latinLnBrk="0" hangingPunct="1"/>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A Dorogi Református Templomban az újonnan megválasztott református lelkész, Nagytiszteletű Balázs Zoltán ünnepélyes beiktatására került sor.</a:t>
                      </a:r>
                    </a:p>
                  </a:txBody>
                  <a:tcPr marL="68580" marR="68580" marT="0" marB="0">
                    <a:lnT w="12700" cap="flat" cmpd="sng" algn="ctr">
                      <a:solidFill>
                        <a:schemeClr val="tx1"/>
                      </a:solidFill>
                      <a:prstDash val="solid"/>
                      <a:round/>
                      <a:headEnd type="none" w="med" len="med"/>
                      <a:tailEnd type="none" w="med" len="med"/>
                    </a:lnT>
                    <a:solidFill>
                      <a:srgbClr val="E9EBF5"/>
                    </a:solidFill>
                  </a:tcPr>
                </a:tc>
                <a:extLst>
                  <a:ext uri="{0D108BD9-81ED-4DB2-BD59-A6C34878D82A}">
                    <a16:rowId xmlns:a16="http://schemas.microsoft.com/office/drawing/2014/main" val="2026476891"/>
                  </a:ext>
                </a:extLst>
              </a:tr>
              <a:tr h="319655">
                <a:tc vMerge="1">
                  <a:txBody>
                    <a:bodyPr/>
                    <a:lstStyle/>
                    <a:p>
                      <a:endParaRPr lang="hu-HU"/>
                    </a:p>
                  </a:txBody>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Március 29.</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Szemétszedési akció</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az Aktív- és </a:t>
                      </a:r>
                      <a:r>
                        <a:rPr lang="hu-HU" sz="1600" b="1" kern="1200" dirty="0" err="1">
                          <a:solidFill>
                            <a:schemeClr val="dk1"/>
                          </a:solidFill>
                          <a:effectLst/>
                          <a:latin typeface="+mn-lt"/>
                          <a:ea typeface="+mn-ea"/>
                          <a:cs typeface="+mn-cs"/>
                        </a:rPr>
                        <a:t>Ökoturisztikai</a:t>
                      </a:r>
                      <a:r>
                        <a:rPr lang="hu-HU" sz="1600" b="1" kern="1200" dirty="0">
                          <a:solidFill>
                            <a:schemeClr val="dk1"/>
                          </a:solidFill>
                          <a:effectLst/>
                          <a:latin typeface="+mn-lt"/>
                          <a:ea typeface="+mn-ea"/>
                          <a:cs typeface="+mn-cs"/>
                        </a:rPr>
                        <a:t> Fejlesztési Központ és az Aktív Magyarország kezdeményezéséhez csatlakozva a szemétszedési akción a BEBTE Szemétirtók mellett a Civilek a Fejlődő Városért Egyesület, Dorog Város Barátainak Egyesülete, Dorogi Futókör SE, Dorogi Kerékpáros Egyesület tagjai vettek részt a lakosokkal közösen.</a:t>
                      </a:r>
                    </a:p>
                    <a:p>
                      <a:pPr marL="0" indent="-449580" algn="ctr" defTabSz="914400" rtl="0" eaLnBrk="1" latinLnBrk="0" hangingPunct="1">
                        <a:lnSpc>
                          <a:spcPct val="107000"/>
                        </a:lnSpc>
                        <a:spcAft>
                          <a:spcPts val="800"/>
                        </a:spcAft>
                      </a:pPr>
                      <a:r>
                        <a:rPr lang="hu-HU" sz="1600" b="1" kern="1200" dirty="0">
                          <a:solidFill>
                            <a:schemeClr val="dk1"/>
                          </a:solidFill>
                          <a:effectLst/>
                          <a:latin typeface="+mn-lt"/>
                          <a:ea typeface="+mn-ea"/>
                          <a:cs typeface="+mn-cs"/>
                        </a:rPr>
                        <a:t> </a:t>
                      </a:r>
                    </a:p>
                  </a:txBody>
                  <a:tcPr marL="68580" marR="68580" marT="0" marB="0">
                    <a:solidFill>
                      <a:srgbClr val="E9EBF5"/>
                    </a:solidFill>
                  </a:tcPr>
                </a:tc>
                <a:extLst>
                  <a:ext uri="{0D108BD9-81ED-4DB2-BD59-A6C34878D82A}">
                    <a16:rowId xmlns:a16="http://schemas.microsoft.com/office/drawing/2014/main" val="913244689"/>
                  </a:ext>
                </a:extLst>
              </a:tr>
              <a:tr h="435355">
                <a:tc vMerge="1">
                  <a:txBody>
                    <a:bodyPr/>
                    <a:lstStyle/>
                    <a:p>
                      <a:endParaRPr lang="hu-HU"/>
                    </a:p>
                  </a:txBody>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Április 5</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XIV. Fekete Gyémánt Kupa, nemzetközi birkózóverseny</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A teljes hazai mezőny mellett bosnyák, cseh, finn, moldovai, norvég, lengyel, román és szlovén U20-as kötöttfogású sportolók versenyeztek a Dorogi Sportcsarnokban</a:t>
                      </a:r>
                      <a:br>
                        <a:rPr lang="hu-HU" sz="1600" b="1" kern="1200" dirty="0">
                          <a:solidFill>
                            <a:schemeClr val="dk1"/>
                          </a:solidFill>
                          <a:effectLst/>
                          <a:latin typeface="+mn-lt"/>
                          <a:ea typeface="+mn-ea"/>
                          <a:cs typeface="+mn-cs"/>
                        </a:rPr>
                      </a:br>
                      <a:endParaRPr lang="hu-HU" sz="1600" b="1" kern="1200" dirty="0">
                        <a:solidFill>
                          <a:schemeClr val="dk1"/>
                        </a:solidFill>
                        <a:effectLst/>
                        <a:latin typeface="+mn-lt"/>
                        <a:ea typeface="+mn-ea"/>
                        <a:cs typeface="+mn-cs"/>
                      </a:endParaRPr>
                    </a:p>
                  </a:txBody>
                  <a:tcPr marL="68580" marR="68580" marT="0" marB="0">
                    <a:solidFill>
                      <a:srgbClr val="E9EBF5"/>
                    </a:solidFill>
                  </a:tcPr>
                </a:tc>
                <a:extLst>
                  <a:ext uri="{0D108BD9-81ED-4DB2-BD59-A6C34878D82A}">
                    <a16:rowId xmlns:a16="http://schemas.microsoft.com/office/drawing/2014/main" val="3137789732"/>
                  </a:ext>
                </a:extLst>
              </a:tr>
            </a:tbl>
          </a:graphicData>
        </a:graphic>
      </p:graphicFrame>
    </p:spTree>
    <p:extLst>
      <p:ext uri="{BB962C8B-B14F-4D97-AF65-F5344CB8AC3E}">
        <p14:creationId xmlns:p14="http://schemas.microsoft.com/office/powerpoint/2010/main" val="7085947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4" name="Cím 3">
            <a:extLst>
              <a:ext uri="{FF2B5EF4-FFF2-40B4-BE49-F238E27FC236}">
                <a16:creationId xmlns:a16="http://schemas.microsoft.com/office/drawing/2014/main" id="{9B56C24E-5FE9-46FB-9CD7-43F970DD89BC}"/>
              </a:ext>
            </a:extLst>
          </p:cNvPr>
          <p:cNvSpPr>
            <a:spLocks noGrp="1"/>
          </p:cNvSpPr>
          <p:nvPr>
            <p:ph type="title"/>
          </p:nvPr>
        </p:nvSpPr>
        <p:spPr>
          <a:xfrm>
            <a:off x="838200" y="-186418"/>
            <a:ext cx="10515600" cy="1325563"/>
          </a:xfrm>
        </p:spPr>
        <p:txBody>
          <a:bodyPr/>
          <a:lstStyle/>
          <a:p>
            <a:pPr algn="ctr"/>
            <a:r>
              <a:rPr lang="hu-HU" b="1" dirty="0"/>
              <a:t>2025. Események</a:t>
            </a:r>
          </a:p>
        </p:txBody>
      </p:sp>
      <p:graphicFrame>
        <p:nvGraphicFramePr>
          <p:cNvPr id="3" name="Táblázat 2">
            <a:extLst>
              <a:ext uri="{FF2B5EF4-FFF2-40B4-BE49-F238E27FC236}">
                <a16:creationId xmlns:a16="http://schemas.microsoft.com/office/drawing/2014/main" id="{AB02058B-9BCB-4FD3-AB48-AA1CD4FF2D3B}"/>
              </a:ext>
            </a:extLst>
          </p:cNvPr>
          <p:cNvGraphicFramePr>
            <a:graphicFrameLocks noGrp="1"/>
          </p:cNvGraphicFramePr>
          <p:nvPr>
            <p:extLst>
              <p:ext uri="{D42A27DB-BD31-4B8C-83A1-F6EECF244321}">
                <p14:modId xmlns:p14="http://schemas.microsoft.com/office/powerpoint/2010/main" val="1065270366"/>
              </p:ext>
            </p:extLst>
          </p:nvPr>
        </p:nvGraphicFramePr>
        <p:xfrm>
          <a:off x="1" y="1201964"/>
          <a:ext cx="12191999" cy="4752010"/>
        </p:xfrm>
        <a:graphic>
          <a:graphicData uri="http://schemas.openxmlformats.org/drawingml/2006/table">
            <a:tbl>
              <a:tblPr>
                <a:tableStyleId>{5C22544A-7EE6-4342-B048-85BDC9FD1C3A}</a:tableStyleId>
              </a:tblPr>
              <a:tblGrid>
                <a:gridCol w="1161143">
                  <a:extLst>
                    <a:ext uri="{9D8B030D-6E8A-4147-A177-3AD203B41FA5}">
                      <a16:colId xmlns:a16="http://schemas.microsoft.com/office/drawing/2014/main" val="236038850"/>
                    </a:ext>
                  </a:extLst>
                </a:gridCol>
                <a:gridCol w="2053111">
                  <a:extLst>
                    <a:ext uri="{9D8B030D-6E8A-4147-A177-3AD203B41FA5}">
                      <a16:colId xmlns:a16="http://schemas.microsoft.com/office/drawing/2014/main" val="3542349974"/>
                    </a:ext>
                  </a:extLst>
                </a:gridCol>
                <a:gridCol w="2715490">
                  <a:extLst>
                    <a:ext uri="{9D8B030D-6E8A-4147-A177-3AD203B41FA5}">
                      <a16:colId xmlns:a16="http://schemas.microsoft.com/office/drawing/2014/main" val="2321464589"/>
                    </a:ext>
                  </a:extLst>
                </a:gridCol>
                <a:gridCol w="6262255">
                  <a:extLst>
                    <a:ext uri="{9D8B030D-6E8A-4147-A177-3AD203B41FA5}">
                      <a16:colId xmlns:a16="http://schemas.microsoft.com/office/drawing/2014/main" val="404895568"/>
                    </a:ext>
                  </a:extLst>
                </a:gridCol>
              </a:tblGrid>
              <a:tr h="771449">
                <a:tc>
                  <a:txBody>
                    <a:bodyPr/>
                    <a:lstStyle/>
                    <a:p>
                      <a:pPr algn="ctr">
                        <a:spcAft>
                          <a:spcPts val="0"/>
                        </a:spcAft>
                      </a:pPr>
                      <a:r>
                        <a:rPr lang="hu-HU" sz="1200" b="1" dirty="0">
                          <a:effectLst/>
                        </a:rPr>
                        <a:t>ÉV</a:t>
                      </a:r>
                    </a:p>
                    <a:p>
                      <a:pPr algn="ctr">
                        <a:spcAft>
                          <a:spcPts val="0"/>
                        </a:spcAft>
                      </a:pPr>
                      <a:r>
                        <a:rPr lang="hu-HU" sz="1200" b="1" dirty="0">
                          <a:effectLst/>
                        </a:rPr>
                        <a:t> </a:t>
                      </a:r>
                      <a:endParaRPr lang="hu-HU" sz="1200" b="1" dirty="0">
                        <a:effectLst/>
                        <a:latin typeface="Times New Roman" panose="02020603050405020304" pitchFamily="18" charset="0"/>
                        <a:ea typeface="+mn-ea"/>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marL="0" indent="-449580" algn="ctr" defTabSz="914400" rtl="0" eaLnBrk="1" latinLnBrk="0" hangingPunct="1">
                        <a:spcAft>
                          <a:spcPts val="0"/>
                        </a:spcAft>
                      </a:pPr>
                      <a:r>
                        <a:rPr lang="hu-HU" sz="1600" b="1" kern="1200" dirty="0">
                          <a:solidFill>
                            <a:schemeClr val="dk1"/>
                          </a:solidFill>
                          <a:effectLst/>
                          <a:latin typeface="+mn-lt"/>
                          <a:ea typeface="+mn-ea"/>
                          <a:cs typeface="+mn-cs"/>
                        </a:rPr>
                        <a:t>Dátum</a:t>
                      </a:r>
                    </a:p>
                  </a:txBody>
                  <a:tcPr marL="39619" marR="39619" marT="0" marB="0" anchor="ctr">
                    <a:lnB w="12700" cap="flat" cmpd="sng" algn="ctr">
                      <a:solidFill>
                        <a:schemeClr val="tx1"/>
                      </a:solidFill>
                      <a:prstDash val="solid"/>
                      <a:round/>
                      <a:headEnd type="none" w="med" len="med"/>
                      <a:tailEnd type="none" w="med" len="med"/>
                    </a:lnB>
                  </a:tcPr>
                </a:tc>
                <a:tc>
                  <a:txBody>
                    <a:bodyPr/>
                    <a:lstStyle/>
                    <a:p>
                      <a:pPr marL="0" indent="-449580" algn="ctr" defTabSz="914400" rtl="0" eaLnBrk="1" latinLnBrk="0" hangingPunct="1">
                        <a:spcAft>
                          <a:spcPts val="0"/>
                        </a:spcAft>
                      </a:pPr>
                      <a:r>
                        <a:rPr lang="hu-HU" sz="1600" b="1" kern="1200" dirty="0">
                          <a:solidFill>
                            <a:schemeClr val="dk1"/>
                          </a:solidFill>
                          <a:effectLst/>
                          <a:latin typeface="+mn-lt"/>
                          <a:ea typeface="+mn-ea"/>
                          <a:cs typeface="+mn-cs"/>
                        </a:rPr>
                        <a:t>Esemény</a:t>
                      </a:r>
                    </a:p>
                  </a:txBody>
                  <a:tcPr marL="39619" marR="39619" marT="0" marB="0" anchor="ctr">
                    <a:lnB w="12700" cap="flat" cmpd="sng" algn="ctr">
                      <a:solidFill>
                        <a:schemeClr val="tx1"/>
                      </a:solidFill>
                      <a:prstDash val="solid"/>
                      <a:round/>
                      <a:headEnd type="none" w="med" len="med"/>
                      <a:tailEnd type="none" w="med" len="med"/>
                    </a:lnB>
                  </a:tcPr>
                </a:tc>
                <a:tc>
                  <a:txBody>
                    <a:bodyPr/>
                    <a:lstStyle/>
                    <a:p>
                      <a:pPr marL="0" indent="-449580" algn="ctr" defTabSz="914400" rtl="0" eaLnBrk="1" latinLnBrk="0" hangingPunct="1">
                        <a:spcAft>
                          <a:spcPts val="0"/>
                        </a:spcAft>
                      </a:pPr>
                      <a:r>
                        <a:rPr lang="hu-HU" sz="1600" b="1" kern="1200" dirty="0">
                          <a:solidFill>
                            <a:schemeClr val="dk1"/>
                          </a:solidFill>
                          <a:effectLst/>
                          <a:latin typeface="+mn-lt"/>
                          <a:ea typeface="+mn-ea"/>
                          <a:cs typeface="+mn-cs"/>
                        </a:rPr>
                        <a:t>Összefoglaló</a:t>
                      </a:r>
                    </a:p>
                  </a:txBody>
                  <a:tcPr marL="39619" marR="39619"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0953437"/>
                  </a:ext>
                </a:extLst>
              </a:tr>
              <a:tr h="488900">
                <a:tc rowSpan="3">
                  <a:txBody>
                    <a:bodyPr/>
                    <a:lstStyle/>
                    <a:p>
                      <a:endParaRPr lang="hu-HU" dirty="0"/>
                    </a:p>
                    <a:p>
                      <a:endParaRPr lang="hu-HU" dirty="0"/>
                    </a:p>
                    <a:p>
                      <a:endParaRPr lang="hu-HU" dirty="0"/>
                    </a:p>
                    <a:p>
                      <a:endParaRPr lang="hu-HU" dirty="0"/>
                    </a:p>
                    <a:p>
                      <a:endParaRPr lang="hu-HU" dirty="0"/>
                    </a:p>
                    <a:p>
                      <a:endParaRPr lang="hu-HU" dirty="0"/>
                    </a:p>
                    <a:p>
                      <a:pPr marL="0" marR="0" lvl="0" indent="0" algn="ctr" defTabSz="914400" rtl="0" eaLnBrk="1" fontAlgn="auto" latinLnBrk="0" hangingPunct="1">
                        <a:lnSpc>
                          <a:spcPct val="100000"/>
                        </a:lnSpc>
                        <a:spcBef>
                          <a:spcPts val="0"/>
                        </a:spcBef>
                        <a:spcAft>
                          <a:spcPts val="0"/>
                        </a:spcAft>
                        <a:buClrTx/>
                        <a:buSzTx/>
                        <a:buFontTx/>
                        <a:buNone/>
                        <a:tabLst/>
                        <a:defRPr/>
                      </a:pPr>
                      <a:r>
                        <a:rPr lang="hu-HU" sz="1600" b="1" kern="1200" dirty="0">
                          <a:solidFill>
                            <a:schemeClr val="dk1"/>
                          </a:solidFill>
                          <a:effectLst/>
                          <a:latin typeface="+mn-lt"/>
                          <a:ea typeface="+mn-ea"/>
                          <a:cs typeface="+mn-cs"/>
                        </a:rPr>
                        <a:t>2025</a:t>
                      </a:r>
                    </a:p>
                    <a:p>
                      <a:endParaRPr lang="hu-HU" dirty="0"/>
                    </a:p>
                  </a:txBody>
                  <a:tcPr>
                    <a:lnT w="12700" cap="flat" cmpd="sng" algn="ctr">
                      <a:solidFill>
                        <a:schemeClr val="tx1"/>
                      </a:solidFill>
                      <a:prstDash val="solid"/>
                      <a:round/>
                      <a:headEnd type="none" w="med" len="med"/>
                      <a:tailEnd type="none" w="med" len="med"/>
                    </a:lnT>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Április 7.</a:t>
                      </a:r>
                    </a:p>
                  </a:txBody>
                  <a:tcPr marL="68580" marR="68580" marT="0" marB="0">
                    <a:lnT w="12700" cap="flat" cmpd="sng" algn="ctr">
                      <a:solidFill>
                        <a:schemeClr val="tx1"/>
                      </a:solidFill>
                      <a:prstDash val="solid"/>
                      <a:round/>
                      <a:headEnd type="none" w="med" len="med"/>
                      <a:tailEnd type="none" w="med" len="med"/>
                    </a:lnT>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Szépkorúak Fitt Napja</a:t>
                      </a:r>
                    </a:p>
                  </a:txBody>
                  <a:tcPr marL="68580" marR="68580" marT="0" marB="0">
                    <a:lnT w="12700" cap="flat" cmpd="sng" algn="ctr">
                      <a:solidFill>
                        <a:schemeClr val="tx1"/>
                      </a:solidFill>
                      <a:prstDash val="solid"/>
                      <a:round/>
                      <a:headEnd type="none" w="med" len="med"/>
                      <a:tailEnd type="none" w="med" len="med"/>
                    </a:lnT>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Az időjárás miatt a művelődési házban várták a szépkorúakat, ahol érdekes előadások, interaktív játékok, fejtörő feladatok, ajándékok fogadták az időseket. </a:t>
                      </a: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 </a:t>
                      </a:r>
                    </a:p>
                  </a:txBody>
                  <a:tcPr marL="68580" marR="68580" marT="0" marB="0">
                    <a:lnT w="12700" cap="flat" cmpd="sng" algn="ctr">
                      <a:solidFill>
                        <a:schemeClr val="tx1"/>
                      </a:solidFill>
                      <a:prstDash val="solid"/>
                      <a:round/>
                      <a:headEnd type="none" w="med" len="med"/>
                      <a:tailEnd type="none" w="med" len="med"/>
                    </a:lnT>
                    <a:solidFill>
                      <a:srgbClr val="E9EBF5"/>
                    </a:solidFill>
                  </a:tcPr>
                </a:tc>
                <a:extLst>
                  <a:ext uri="{0D108BD9-81ED-4DB2-BD59-A6C34878D82A}">
                    <a16:rowId xmlns:a16="http://schemas.microsoft.com/office/drawing/2014/main" val="2026476891"/>
                  </a:ext>
                </a:extLst>
              </a:tr>
              <a:tr h="319655">
                <a:tc vMerge="1">
                  <a:txBody>
                    <a:bodyPr/>
                    <a:lstStyle/>
                    <a:p>
                      <a:endParaRPr lang="hu-HU"/>
                    </a:p>
                  </a:txBody>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Május 1.</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Felvonulás</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r>
                        <a:rPr lang="hu-HU" sz="1600" b="1" kern="1200" dirty="0">
                          <a:solidFill>
                            <a:schemeClr val="dk1"/>
                          </a:solidFill>
                          <a:effectLst/>
                          <a:latin typeface="+mn-lt"/>
                          <a:ea typeface="+mn-ea"/>
                          <a:cs typeface="+mn-cs"/>
                        </a:rPr>
                        <a:t> </a:t>
                      </a: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az idén is több mint ezren (civil szervezetek, sportkörök, dorogi lakosok) vonultak fel a Dorogi Bányász Zenekar felvezetésével a Hősök teréről az Otthon térig.</a:t>
                      </a:r>
                    </a:p>
                    <a:p>
                      <a:pPr marL="0" indent="-449580" algn="ctr" defTabSz="914400" rtl="0" eaLnBrk="1" latinLnBrk="0" hangingPunct="1">
                        <a:lnSpc>
                          <a:spcPct val="107000"/>
                        </a:lnSpc>
                        <a:spcAft>
                          <a:spcPts val="800"/>
                        </a:spcAft>
                      </a:pPr>
                      <a:r>
                        <a:rPr lang="hu-HU" sz="1600" b="1" kern="1200" dirty="0">
                          <a:solidFill>
                            <a:schemeClr val="dk1"/>
                          </a:solidFill>
                          <a:effectLst/>
                          <a:latin typeface="+mn-lt"/>
                          <a:ea typeface="+mn-ea"/>
                          <a:cs typeface="+mn-cs"/>
                        </a:rPr>
                        <a:t> </a:t>
                      </a:r>
                    </a:p>
                  </a:txBody>
                  <a:tcPr marL="68580" marR="68580" marT="0" marB="0">
                    <a:solidFill>
                      <a:srgbClr val="E9EBF5"/>
                    </a:solidFill>
                  </a:tcPr>
                </a:tc>
                <a:extLst>
                  <a:ext uri="{0D108BD9-81ED-4DB2-BD59-A6C34878D82A}">
                    <a16:rowId xmlns:a16="http://schemas.microsoft.com/office/drawing/2014/main" val="913244689"/>
                  </a:ext>
                </a:extLst>
              </a:tr>
              <a:tr h="435355">
                <a:tc vMerge="1">
                  <a:txBody>
                    <a:bodyPr/>
                    <a:lstStyle/>
                    <a:p>
                      <a:endParaRPr lang="hu-HU"/>
                    </a:p>
                  </a:txBody>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Május 25.</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Városi Gyermeknap</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Több száz gyermek részvételével tartotta meg ingyenes programját a művelődési ház (kreatív és sportfoglalkozások, ugrálóvárak, koncertek várták a kicsiket).</a:t>
                      </a:r>
                      <a:br>
                        <a:rPr lang="hu-HU" sz="1600" b="1" kern="1200" dirty="0">
                          <a:solidFill>
                            <a:schemeClr val="dk1"/>
                          </a:solidFill>
                          <a:effectLst/>
                          <a:latin typeface="+mn-lt"/>
                          <a:ea typeface="+mn-ea"/>
                          <a:cs typeface="+mn-cs"/>
                        </a:rPr>
                      </a:br>
                      <a:endParaRPr lang="hu-HU" sz="1600" b="1" kern="1200" dirty="0">
                        <a:solidFill>
                          <a:schemeClr val="dk1"/>
                        </a:solidFill>
                        <a:effectLst/>
                        <a:latin typeface="+mn-lt"/>
                        <a:ea typeface="+mn-ea"/>
                        <a:cs typeface="+mn-cs"/>
                      </a:endParaRPr>
                    </a:p>
                  </a:txBody>
                  <a:tcPr marL="68580" marR="68580" marT="0" marB="0">
                    <a:solidFill>
                      <a:srgbClr val="E9EBF5"/>
                    </a:solidFill>
                  </a:tcPr>
                </a:tc>
                <a:extLst>
                  <a:ext uri="{0D108BD9-81ED-4DB2-BD59-A6C34878D82A}">
                    <a16:rowId xmlns:a16="http://schemas.microsoft.com/office/drawing/2014/main" val="3137789732"/>
                  </a:ext>
                </a:extLst>
              </a:tr>
            </a:tbl>
          </a:graphicData>
        </a:graphic>
      </p:graphicFrame>
    </p:spTree>
    <p:extLst>
      <p:ext uri="{BB962C8B-B14F-4D97-AF65-F5344CB8AC3E}">
        <p14:creationId xmlns:p14="http://schemas.microsoft.com/office/powerpoint/2010/main" val="35644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4" name="Cím 3">
            <a:extLst>
              <a:ext uri="{FF2B5EF4-FFF2-40B4-BE49-F238E27FC236}">
                <a16:creationId xmlns:a16="http://schemas.microsoft.com/office/drawing/2014/main" id="{9B56C24E-5FE9-46FB-9CD7-43F970DD89BC}"/>
              </a:ext>
            </a:extLst>
          </p:cNvPr>
          <p:cNvSpPr>
            <a:spLocks noGrp="1"/>
          </p:cNvSpPr>
          <p:nvPr>
            <p:ph type="title"/>
          </p:nvPr>
        </p:nvSpPr>
        <p:spPr>
          <a:xfrm>
            <a:off x="838200" y="-186418"/>
            <a:ext cx="10515600" cy="1325563"/>
          </a:xfrm>
        </p:spPr>
        <p:txBody>
          <a:bodyPr/>
          <a:lstStyle/>
          <a:p>
            <a:pPr algn="ctr"/>
            <a:r>
              <a:rPr lang="hu-HU" b="1" dirty="0"/>
              <a:t>2025. Események</a:t>
            </a:r>
          </a:p>
        </p:txBody>
      </p:sp>
      <p:graphicFrame>
        <p:nvGraphicFramePr>
          <p:cNvPr id="3" name="Táblázat 2">
            <a:extLst>
              <a:ext uri="{FF2B5EF4-FFF2-40B4-BE49-F238E27FC236}">
                <a16:creationId xmlns:a16="http://schemas.microsoft.com/office/drawing/2014/main" id="{AB02058B-9BCB-4FD3-AB48-AA1CD4FF2D3B}"/>
              </a:ext>
            </a:extLst>
          </p:cNvPr>
          <p:cNvGraphicFramePr>
            <a:graphicFrameLocks noGrp="1"/>
          </p:cNvGraphicFramePr>
          <p:nvPr>
            <p:extLst>
              <p:ext uri="{D42A27DB-BD31-4B8C-83A1-F6EECF244321}">
                <p14:modId xmlns:p14="http://schemas.microsoft.com/office/powerpoint/2010/main" val="4254387730"/>
              </p:ext>
            </p:extLst>
          </p:nvPr>
        </p:nvGraphicFramePr>
        <p:xfrm>
          <a:off x="1" y="1201964"/>
          <a:ext cx="12191999" cy="5114533"/>
        </p:xfrm>
        <a:graphic>
          <a:graphicData uri="http://schemas.openxmlformats.org/drawingml/2006/table">
            <a:tbl>
              <a:tblPr>
                <a:tableStyleId>{5C22544A-7EE6-4342-B048-85BDC9FD1C3A}</a:tableStyleId>
              </a:tblPr>
              <a:tblGrid>
                <a:gridCol w="1161143">
                  <a:extLst>
                    <a:ext uri="{9D8B030D-6E8A-4147-A177-3AD203B41FA5}">
                      <a16:colId xmlns:a16="http://schemas.microsoft.com/office/drawing/2014/main" val="236038850"/>
                    </a:ext>
                  </a:extLst>
                </a:gridCol>
                <a:gridCol w="2053111">
                  <a:extLst>
                    <a:ext uri="{9D8B030D-6E8A-4147-A177-3AD203B41FA5}">
                      <a16:colId xmlns:a16="http://schemas.microsoft.com/office/drawing/2014/main" val="3542349974"/>
                    </a:ext>
                  </a:extLst>
                </a:gridCol>
                <a:gridCol w="2715490">
                  <a:extLst>
                    <a:ext uri="{9D8B030D-6E8A-4147-A177-3AD203B41FA5}">
                      <a16:colId xmlns:a16="http://schemas.microsoft.com/office/drawing/2014/main" val="2321464589"/>
                    </a:ext>
                  </a:extLst>
                </a:gridCol>
                <a:gridCol w="6262255">
                  <a:extLst>
                    <a:ext uri="{9D8B030D-6E8A-4147-A177-3AD203B41FA5}">
                      <a16:colId xmlns:a16="http://schemas.microsoft.com/office/drawing/2014/main" val="404895568"/>
                    </a:ext>
                  </a:extLst>
                </a:gridCol>
              </a:tblGrid>
              <a:tr h="771449">
                <a:tc>
                  <a:txBody>
                    <a:bodyPr/>
                    <a:lstStyle/>
                    <a:p>
                      <a:pPr algn="ctr">
                        <a:spcAft>
                          <a:spcPts val="0"/>
                        </a:spcAft>
                      </a:pPr>
                      <a:r>
                        <a:rPr lang="hu-HU" sz="1200" b="1" dirty="0">
                          <a:effectLst/>
                        </a:rPr>
                        <a:t>ÉV</a:t>
                      </a:r>
                    </a:p>
                    <a:p>
                      <a:pPr algn="ctr">
                        <a:spcAft>
                          <a:spcPts val="0"/>
                        </a:spcAft>
                      </a:pPr>
                      <a:r>
                        <a:rPr lang="hu-HU" sz="1200" b="1" dirty="0">
                          <a:effectLst/>
                        </a:rPr>
                        <a:t> </a:t>
                      </a:r>
                      <a:endParaRPr lang="hu-HU" sz="1200" b="1" dirty="0">
                        <a:effectLst/>
                        <a:latin typeface="Times New Roman" panose="02020603050405020304" pitchFamily="18" charset="0"/>
                        <a:ea typeface="Times New Roman" panose="02020603050405020304" pitchFamily="18" charset="0"/>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marL="0" indent="-449580" algn="ctr" defTabSz="914400" rtl="0" eaLnBrk="1" latinLnBrk="0" hangingPunct="1">
                        <a:spcAft>
                          <a:spcPts val="0"/>
                        </a:spcAft>
                      </a:pPr>
                      <a:r>
                        <a:rPr lang="hu-HU" sz="1600" b="1" kern="1200" dirty="0">
                          <a:solidFill>
                            <a:schemeClr val="dk1"/>
                          </a:solidFill>
                          <a:effectLst/>
                          <a:latin typeface="+mn-lt"/>
                          <a:ea typeface="+mn-ea"/>
                          <a:cs typeface="+mn-cs"/>
                        </a:rPr>
                        <a:t>Dátum</a:t>
                      </a:r>
                    </a:p>
                  </a:txBody>
                  <a:tcPr marL="39619" marR="39619" marT="0" marB="0" anchor="ctr">
                    <a:lnB w="12700" cap="flat" cmpd="sng" algn="ctr">
                      <a:solidFill>
                        <a:schemeClr val="tx1"/>
                      </a:solidFill>
                      <a:prstDash val="solid"/>
                      <a:round/>
                      <a:headEnd type="none" w="med" len="med"/>
                      <a:tailEnd type="none" w="med" len="med"/>
                    </a:lnB>
                  </a:tcPr>
                </a:tc>
                <a:tc>
                  <a:txBody>
                    <a:bodyPr/>
                    <a:lstStyle/>
                    <a:p>
                      <a:pPr marL="0" indent="-449580" algn="ctr" defTabSz="914400" rtl="0" eaLnBrk="1" latinLnBrk="0" hangingPunct="1">
                        <a:spcAft>
                          <a:spcPts val="0"/>
                        </a:spcAft>
                      </a:pPr>
                      <a:r>
                        <a:rPr lang="hu-HU" sz="1600" b="1" kern="1200" dirty="0">
                          <a:solidFill>
                            <a:schemeClr val="dk1"/>
                          </a:solidFill>
                          <a:effectLst/>
                          <a:latin typeface="+mn-lt"/>
                          <a:ea typeface="+mn-ea"/>
                          <a:cs typeface="+mn-cs"/>
                        </a:rPr>
                        <a:t>Esemény</a:t>
                      </a:r>
                    </a:p>
                  </a:txBody>
                  <a:tcPr marL="39619" marR="39619" marT="0" marB="0" anchor="ctr">
                    <a:lnB w="12700" cap="flat" cmpd="sng" algn="ctr">
                      <a:solidFill>
                        <a:schemeClr val="tx1"/>
                      </a:solidFill>
                      <a:prstDash val="solid"/>
                      <a:round/>
                      <a:headEnd type="none" w="med" len="med"/>
                      <a:tailEnd type="none" w="med" len="med"/>
                    </a:lnB>
                  </a:tcPr>
                </a:tc>
                <a:tc>
                  <a:txBody>
                    <a:bodyPr/>
                    <a:lstStyle/>
                    <a:p>
                      <a:pPr marL="0" indent="-449580" algn="ctr" defTabSz="914400" rtl="0" eaLnBrk="1" latinLnBrk="0" hangingPunct="1">
                        <a:spcAft>
                          <a:spcPts val="0"/>
                        </a:spcAft>
                      </a:pPr>
                      <a:r>
                        <a:rPr lang="hu-HU" sz="1600" b="1" kern="1200" dirty="0">
                          <a:solidFill>
                            <a:schemeClr val="dk1"/>
                          </a:solidFill>
                          <a:effectLst/>
                          <a:latin typeface="+mn-lt"/>
                          <a:ea typeface="+mn-ea"/>
                          <a:cs typeface="+mn-cs"/>
                        </a:rPr>
                        <a:t>Összefoglaló</a:t>
                      </a:r>
                    </a:p>
                  </a:txBody>
                  <a:tcPr marL="39619" marR="39619"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0953437"/>
                  </a:ext>
                </a:extLst>
              </a:tr>
              <a:tr h="417661">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hu-HU" sz="1800" b="1"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hu-HU" sz="1800" b="1"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hu-HU" sz="1800" b="1"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hu-HU" sz="1800" b="1"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hu-HU" sz="1800" b="1"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hu-HU" sz="1800" b="1"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hu-HU" sz="1800" b="1"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hu-HU" sz="1800" b="1" kern="1200" dirty="0">
                        <a:solidFill>
                          <a:schemeClr val="dk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hu-HU" sz="1600" b="1" kern="1200" dirty="0">
                          <a:solidFill>
                            <a:schemeClr val="dk1"/>
                          </a:solidFill>
                          <a:effectLst/>
                          <a:latin typeface="+mn-lt"/>
                          <a:ea typeface="+mn-ea"/>
                          <a:cs typeface="+mn-cs"/>
                        </a:rPr>
                        <a:t>2025</a:t>
                      </a:r>
                    </a:p>
                    <a:p>
                      <a:endParaRPr lang="hu-HU" dirty="0"/>
                    </a:p>
                  </a:txBody>
                  <a:tcPr>
                    <a:lnT w="12700" cap="flat" cmpd="sng" algn="ctr">
                      <a:solidFill>
                        <a:schemeClr val="tx1"/>
                      </a:solidFill>
                      <a:prstDash val="solid"/>
                      <a:round/>
                      <a:headEnd type="none" w="med" len="med"/>
                      <a:tailEnd type="none" w="med" len="med"/>
                    </a:lnT>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Május 30.</a:t>
                      </a:r>
                    </a:p>
                  </a:txBody>
                  <a:tcPr marL="68580" marR="68580" marT="0" marB="0">
                    <a:lnT w="12700" cap="flat" cmpd="sng" algn="ctr">
                      <a:solidFill>
                        <a:schemeClr val="tx1"/>
                      </a:solidFill>
                      <a:prstDash val="solid"/>
                      <a:round/>
                      <a:headEnd type="none" w="med" len="med"/>
                      <a:tailEnd type="none" w="med" len="med"/>
                    </a:lnT>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I. Dorogi Rendészeti Akadályverseny</a:t>
                      </a:r>
                    </a:p>
                  </a:txBody>
                  <a:tcPr marL="68580" marR="68580" marT="0" marB="0">
                    <a:lnT w="12700" cap="flat" cmpd="sng" algn="ctr">
                      <a:solidFill>
                        <a:schemeClr val="tx1"/>
                      </a:solidFill>
                      <a:prstDash val="solid"/>
                      <a:round/>
                      <a:headEnd type="none" w="med" len="med"/>
                      <a:tailEnd type="none" w="med" len="med"/>
                    </a:lnT>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Az idei évben - első alkalommal a Dorogi Rendőrkapitányság szervezésében lezajlott  megmérettetés egyik fő célja volt, hogy a gyerekek még jobban megismerjék a rendőrség feladatait és kedvet kapjanak ahhoz, hogy ebben az irányban folytassák tanulmányaikat.</a:t>
                      </a:r>
                    </a:p>
                    <a:p>
                      <a:pPr marL="0" indent="-449580" algn="ctr" defTabSz="914400" rtl="0" eaLnBrk="1" latinLnBrk="0" hangingPunct="1">
                        <a:lnSpc>
                          <a:spcPct val="107000"/>
                        </a:lnSpc>
                        <a:spcAft>
                          <a:spcPts val="800"/>
                        </a:spcAft>
                      </a:pPr>
                      <a:r>
                        <a:rPr lang="hu-HU" sz="1600" b="1" kern="1200" dirty="0">
                          <a:solidFill>
                            <a:schemeClr val="dk1"/>
                          </a:solidFill>
                          <a:effectLst/>
                          <a:latin typeface="+mn-lt"/>
                          <a:ea typeface="+mn-ea"/>
                          <a:cs typeface="+mn-cs"/>
                        </a:rPr>
                        <a:t> </a:t>
                      </a:r>
                    </a:p>
                  </a:txBody>
                  <a:tcPr marL="68580" marR="68580" marT="0" marB="0">
                    <a:lnT w="12700" cap="flat" cmpd="sng" algn="ctr">
                      <a:solidFill>
                        <a:schemeClr val="tx1"/>
                      </a:solidFill>
                      <a:prstDash val="solid"/>
                      <a:round/>
                      <a:headEnd type="none" w="med" len="med"/>
                      <a:tailEnd type="none" w="med" len="med"/>
                    </a:lnT>
                    <a:solidFill>
                      <a:srgbClr val="E9EBF5"/>
                    </a:solidFill>
                  </a:tcPr>
                </a:tc>
                <a:extLst>
                  <a:ext uri="{0D108BD9-81ED-4DB2-BD59-A6C34878D82A}">
                    <a16:rowId xmlns:a16="http://schemas.microsoft.com/office/drawing/2014/main" val="4204137493"/>
                  </a:ext>
                </a:extLst>
              </a:tr>
              <a:tr h="771449">
                <a:tc vMerge="1">
                  <a:txBody>
                    <a:bodyPr/>
                    <a:lstStyle/>
                    <a:p>
                      <a:endParaRPr lang="hu-HU"/>
                    </a:p>
                  </a:txBody>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Május 31.</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24 órás jótékonysági futás</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Az idén 10 éves dorogi futókör sportegyesület több mint 500 résztvevővel rendezte meg hagyományos jótékonysági rendezvényét.</a:t>
                      </a:r>
                      <a:br>
                        <a:rPr lang="hu-HU" sz="1600" b="1" kern="1200" dirty="0">
                          <a:solidFill>
                            <a:schemeClr val="dk1"/>
                          </a:solidFill>
                          <a:effectLst/>
                          <a:latin typeface="+mn-lt"/>
                          <a:ea typeface="+mn-ea"/>
                          <a:cs typeface="+mn-cs"/>
                        </a:rPr>
                      </a:br>
                      <a:endParaRPr lang="hu-HU" sz="1600" b="1" kern="1200" dirty="0">
                        <a:solidFill>
                          <a:schemeClr val="dk1"/>
                        </a:solidFill>
                        <a:effectLst/>
                        <a:latin typeface="+mn-lt"/>
                        <a:ea typeface="+mn-ea"/>
                        <a:cs typeface="+mn-cs"/>
                      </a:endParaRPr>
                    </a:p>
                  </a:txBody>
                  <a:tcPr marL="68580" marR="68580" marT="0" marB="0">
                    <a:solidFill>
                      <a:srgbClr val="E9EBF5"/>
                    </a:solidFill>
                  </a:tcPr>
                </a:tc>
                <a:extLst>
                  <a:ext uri="{0D108BD9-81ED-4DB2-BD59-A6C34878D82A}">
                    <a16:rowId xmlns:a16="http://schemas.microsoft.com/office/drawing/2014/main" val="1678783851"/>
                  </a:ext>
                </a:extLst>
              </a:tr>
              <a:tr h="771449">
                <a:tc vMerge="1">
                  <a:txBody>
                    <a:bodyPr/>
                    <a:lstStyle/>
                    <a:p>
                      <a:endParaRPr lang="hu-HU"/>
                    </a:p>
                  </a:txBody>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Június 3.</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Pedagógus nap</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Átadásra került az Év pedagógusa díj (Bogár-Bódi Bernadett – Petőfi). Pro Urbe díjat vehetett át több évtizedes kimagasló közoktatási és sportszervezői tevékenységéért Víg Attila, az Eötvös-iskola intézményvezetője.</a:t>
                      </a:r>
                    </a:p>
                    <a:p>
                      <a:pPr marL="0" indent="-449580" algn="ctr" defTabSz="914400" rtl="0" eaLnBrk="1" latinLnBrk="0" hangingPunct="1">
                        <a:lnSpc>
                          <a:spcPct val="107000"/>
                        </a:lnSpc>
                        <a:spcAft>
                          <a:spcPts val="800"/>
                        </a:spcAft>
                      </a:pPr>
                      <a:r>
                        <a:rPr lang="hu-HU" sz="1600" b="1" kern="1200" dirty="0">
                          <a:solidFill>
                            <a:schemeClr val="dk1"/>
                          </a:solidFill>
                          <a:effectLst/>
                          <a:latin typeface="+mn-lt"/>
                          <a:ea typeface="+mn-ea"/>
                          <a:cs typeface="+mn-cs"/>
                        </a:rPr>
                        <a:t> </a:t>
                      </a:r>
                    </a:p>
                  </a:txBody>
                  <a:tcPr marL="68580" marR="68580" marT="0" marB="0">
                    <a:solidFill>
                      <a:srgbClr val="E9EBF5"/>
                    </a:solidFill>
                  </a:tcPr>
                </a:tc>
                <a:extLst>
                  <a:ext uri="{0D108BD9-81ED-4DB2-BD59-A6C34878D82A}">
                    <a16:rowId xmlns:a16="http://schemas.microsoft.com/office/drawing/2014/main" val="507793931"/>
                  </a:ext>
                </a:extLst>
              </a:tr>
            </a:tbl>
          </a:graphicData>
        </a:graphic>
      </p:graphicFrame>
    </p:spTree>
    <p:extLst>
      <p:ext uri="{BB962C8B-B14F-4D97-AF65-F5344CB8AC3E}">
        <p14:creationId xmlns:p14="http://schemas.microsoft.com/office/powerpoint/2010/main" val="29204338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4" name="Cím 3">
            <a:extLst>
              <a:ext uri="{FF2B5EF4-FFF2-40B4-BE49-F238E27FC236}">
                <a16:creationId xmlns:a16="http://schemas.microsoft.com/office/drawing/2014/main" id="{9B56C24E-5FE9-46FB-9CD7-43F970DD89BC}"/>
              </a:ext>
            </a:extLst>
          </p:cNvPr>
          <p:cNvSpPr>
            <a:spLocks noGrp="1"/>
          </p:cNvSpPr>
          <p:nvPr>
            <p:ph type="title"/>
          </p:nvPr>
        </p:nvSpPr>
        <p:spPr>
          <a:xfrm>
            <a:off x="838200" y="-186418"/>
            <a:ext cx="10515600" cy="1325563"/>
          </a:xfrm>
        </p:spPr>
        <p:txBody>
          <a:bodyPr/>
          <a:lstStyle/>
          <a:p>
            <a:pPr algn="ctr"/>
            <a:r>
              <a:rPr lang="hu-HU" b="1" dirty="0"/>
              <a:t>2025. Események</a:t>
            </a:r>
          </a:p>
        </p:txBody>
      </p:sp>
      <p:graphicFrame>
        <p:nvGraphicFramePr>
          <p:cNvPr id="3" name="Táblázat 2">
            <a:extLst>
              <a:ext uri="{FF2B5EF4-FFF2-40B4-BE49-F238E27FC236}">
                <a16:creationId xmlns:a16="http://schemas.microsoft.com/office/drawing/2014/main" id="{AB02058B-9BCB-4FD3-AB48-AA1CD4FF2D3B}"/>
              </a:ext>
            </a:extLst>
          </p:cNvPr>
          <p:cNvGraphicFramePr>
            <a:graphicFrameLocks noGrp="1"/>
          </p:cNvGraphicFramePr>
          <p:nvPr>
            <p:extLst>
              <p:ext uri="{D42A27DB-BD31-4B8C-83A1-F6EECF244321}">
                <p14:modId xmlns:p14="http://schemas.microsoft.com/office/powerpoint/2010/main" val="224736954"/>
              </p:ext>
            </p:extLst>
          </p:nvPr>
        </p:nvGraphicFramePr>
        <p:xfrm>
          <a:off x="1" y="1201964"/>
          <a:ext cx="12191999" cy="5216133"/>
        </p:xfrm>
        <a:graphic>
          <a:graphicData uri="http://schemas.openxmlformats.org/drawingml/2006/table">
            <a:tbl>
              <a:tblPr>
                <a:tableStyleId>{5C22544A-7EE6-4342-B048-85BDC9FD1C3A}</a:tableStyleId>
              </a:tblPr>
              <a:tblGrid>
                <a:gridCol w="1161143">
                  <a:extLst>
                    <a:ext uri="{9D8B030D-6E8A-4147-A177-3AD203B41FA5}">
                      <a16:colId xmlns:a16="http://schemas.microsoft.com/office/drawing/2014/main" val="236038850"/>
                    </a:ext>
                  </a:extLst>
                </a:gridCol>
                <a:gridCol w="2053111">
                  <a:extLst>
                    <a:ext uri="{9D8B030D-6E8A-4147-A177-3AD203B41FA5}">
                      <a16:colId xmlns:a16="http://schemas.microsoft.com/office/drawing/2014/main" val="3542349974"/>
                    </a:ext>
                  </a:extLst>
                </a:gridCol>
                <a:gridCol w="2715490">
                  <a:extLst>
                    <a:ext uri="{9D8B030D-6E8A-4147-A177-3AD203B41FA5}">
                      <a16:colId xmlns:a16="http://schemas.microsoft.com/office/drawing/2014/main" val="2321464589"/>
                    </a:ext>
                  </a:extLst>
                </a:gridCol>
                <a:gridCol w="6262255">
                  <a:extLst>
                    <a:ext uri="{9D8B030D-6E8A-4147-A177-3AD203B41FA5}">
                      <a16:colId xmlns:a16="http://schemas.microsoft.com/office/drawing/2014/main" val="404895568"/>
                    </a:ext>
                  </a:extLst>
                </a:gridCol>
              </a:tblGrid>
              <a:tr h="771449">
                <a:tc>
                  <a:txBody>
                    <a:bodyPr/>
                    <a:lstStyle/>
                    <a:p>
                      <a:pPr algn="ctr">
                        <a:spcAft>
                          <a:spcPts val="0"/>
                        </a:spcAft>
                      </a:pPr>
                      <a:r>
                        <a:rPr lang="hu-HU" sz="1200" b="1" dirty="0">
                          <a:effectLst/>
                        </a:rPr>
                        <a:t>ÉV</a:t>
                      </a:r>
                    </a:p>
                    <a:p>
                      <a:pPr algn="ctr">
                        <a:spcAft>
                          <a:spcPts val="0"/>
                        </a:spcAft>
                      </a:pPr>
                      <a:r>
                        <a:rPr lang="hu-HU" sz="1200" b="1" dirty="0">
                          <a:effectLst/>
                        </a:rPr>
                        <a:t> </a:t>
                      </a:r>
                      <a:endParaRPr lang="hu-HU" sz="1200" b="1" dirty="0">
                        <a:effectLst/>
                        <a:latin typeface="Times New Roman" panose="02020603050405020304" pitchFamily="18" charset="0"/>
                        <a:ea typeface="Times New Roman" panose="02020603050405020304" pitchFamily="18" charset="0"/>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marL="0" indent="-449580" algn="ctr" defTabSz="914400" rtl="0" eaLnBrk="1" latinLnBrk="0" hangingPunct="1">
                        <a:spcAft>
                          <a:spcPts val="0"/>
                        </a:spcAft>
                      </a:pPr>
                      <a:r>
                        <a:rPr lang="hu-HU" sz="1600" b="1" kern="1200" dirty="0">
                          <a:solidFill>
                            <a:schemeClr val="dk1"/>
                          </a:solidFill>
                          <a:effectLst/>
                          <a:latin typeface="+mn-lt"/>
                          <a:ea typeface="+mn-ea"/>
                          <a:cs typeface="+mn-cs"/>
                        </a:rPr>
                        <a:t>Dátum</a:t>
                      </a:r>
                    </a:p>
                  </a:txBody>
                  <a:tcPr marL="39619" marR="39619" marT="0" marB="0" anchor="ctr">
                    <a:lnB w="12700" cap="flat" cmpd="sng" algn="ctr">
                      <a:solidFill>
                        <a:schemeClr val="tx1"/>
                      </a:solidFill>
                      <a:prstDash val="solid"/>
                      <a:round/>
                      <a:headEnd type="none" w="med" len="med"/>
                      <a:tailEnd type="none" w="med" len="med"/>
                    </a:lnB>
                  </a:tcPr>
                </a:tc>
                <a:tc>
                  <a:txBody>
                    <a:bodyPr/>
                    <a:lstStyle/>
                    <a:p>
                      <a:pPr marL="0" indent="-449580" algn="ctr" defTabSz="914400" rtl="0" eaLnBrk="1" latinLnBrk="0" hangingPunct="1">
                        <a:spcAft>
                          <a:spcPts val="0"/>
                        </a:spcAft>
                      </a:pPr>
                      <a:r>
                        <a:rPr lang="hu-HU" sz="1600" b="1" kern="1200" dirty="0">
                          <a:solidFill>
                            <a:schemeClr val="dk1"/>
                          </a:solidFill>
                          <a:effectLst/>
                          <a:latin typeface="+mn-lt"/>
                          <a:ea typeface="+mn-ea"/>
                          <a:cs typeface="+mn-cs"/>
                        </a:rPr>
                        <a:t>Esemény</a:t>
                      </a:r>
                    </a:p>
                  </a:txBody>
                  <a:tcPr marL="39619" marR="39619" marT="0" marB="0" anchor="ctr">
                    <a:lnB w="12700" cap="flat" cmpd="sng" algn="ctr">
                      <a:solidFill>
                        <a:schemeClr val="tx1"/>
                      </a:solidFill>
                      <a:prstDash val="solid"/>
                      <a:round/>
                      <a:headEnd type="none" w="med" len="med"/>
                      <a:tailEnd type="none" w="med" len="med"/>
                    </a:lnB>
                  </a:tcPr>
                </a:tc>
                <a:tc>
                  <a:txBody>
                    <a:bodyPr/>
                    <a:lstStyle/>
                    <a:p>
                      <a:pPr marL="0" indent="-449580" algn="ctr" defTabSz="914400" rtl="0" eaLnBrk="1" latinLnBrk="0" hangingPunct="1">
                        <a:spcAft>
                          <a:spcPts val="0"/>
                        </a:spcAft>
                      </a:pPr>
                      <a:r>
                        <a:rPr lang="hu-HU" sz="1600" b="1" kern="1200" dirty="0">
                          <a:solidFill>
                            <a:schemeClr val="dk1"/>
                          </a:solidFill>
                          <a:effectLst/>
                          <a:latin typeface="+mn-lt"/>
                          <a:ea typeface="+mn-ea"/>
                          <a:cs typeface="+mn-cs"/>
                        </a:rPr>
                        <a:t>Összefoglaló</a:t>
                      </a:r>
                    </a:p>
                  </a:txBody>
                  <a:tcPr marL="39619" marR="39619"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0953437"/>
                  </a:ext>
                </a:extLst>
              </a:tr>
              <a:tr h="488900">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hu-HU" sz="1800" b="1"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hu-HU" sz="1800" b="1"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hu-HU" sz="1800" b="1"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hu-HU" sz="1800" b="1"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hu-HU" sz="1800" b="1"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hu-HU" sz="1800" b="1"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hu-HU" sz="1800" b="1" kern="1200" dirty="0">
                        <a:solidFill>
                          <a:schemeClr val="dk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hu-HU" sz="1600" b="1" kern="1200" dirty="0">
                          <a:solidFill>
                            <a:schemeClr val="dk1"/>
                          </a:solidFill>
                          <a:effectLst/>
                          <a:latin typeface="+mn-lt"/>
                          <a:ea typeface="+mn-ea"/>
                          <a:cs typeface="+mn-cs"/>
                        </a:rPr>
                        <a:t>2025</a:t>
                      </a:r>
                    </a:p>
                    <a:p>
                      <a:endParaRPr lang="hu-HU" dirty="0"/>
                    </a:p>
                  </a:txBody>
                  <a:tcPr>
                    <a:lnT w="12700" cap="flat" cmpd="sng" algn="ctr">
                      <a:solidFill>
                        <a:schemeClr val="tx1"/>
                      </a:solidFill>
                      <a:prstDash val="solid"/>
                      <a:round/>
                      <a:headEnd type="none" w="med" len="med"/>
                      <a:tailEnd type="none" w="med" len="med"/>
                    </a:lnT>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Június 26.</a:t>
                      </a:r>
                    </a:p>
                  </a:txBody>
                  <a:tcPr marL="68580" marR="68580" marT="0" marB="0">
                    <a:lnT w="12700" cap="flat" cmpd="sng" algn="ctr">
                      <a:solidFill>
                        <a:schemeClr val="tx1"/>
                      </a:solidFill>
                      <a:prstDash val="solid"/>
                      <a:round/>
                      <a:headEnd type="none" w="med" len="med"/>
                      <a:tailEnd type="none" w="med" len="med"/>
                    </a:lnT>
                    <a:solidFill>
                      <a:srgbClr val="E9EBF5"/>
                    </a:solidFill>
                  </a:tcPr>
                </a:tc>
                <a:tc>
                  <a:txBody>
                    <a:bodyPr/>
                    <a:lstStyle/>
                    <a:p>
                      <a:pPr marL="0" indent="-449580" algn="ctr" defTabSz="914400" rtl="0" eaLnBrk="1" latinLnBrk="0" hangingPunct="1">
                        <a:lnSpc>
                          <a:spcPct val="107000"/>
                        </a:lnSpc>
                        <a:spcAft>
                          <a:spcPts val="800"/>
                        </a:spcAft>
                      </a:pPr>
                      <a:r>
                        <a:rPr lang="hu-HU" sz="1600" b="1" kern="1200" dirty="0">
                          <a:solidFill>
                            <a:schemeClr val="dk1"/>
                          </a:solidFill>
                          <a:effectLst/>
                          <a:latin typeface="+mn-lt"/>
                          <a:ea typeface="+mn-ea"/>
                          <a:cs typeface="+mn-cs"/>
                        </a:rPr>
                        <a:t> </a:t>
                      </a:r>
                    </a:p>
                  </a:txBody>
                  <a:tcPr marL="68580" marR="68580" marT="0" marB="0">
                    <a:lnT w="12700" cap="flat" cmpd="sng" algn="ctr">
                      <a:solidFill>
                        <a:schemeClr val="tx1"/>
                      </a:solidFill>
                      <a:prstDash val="solid"/>
                      <a:round/>
                      <a:headEnd type="none" w="med" len="med"/>
                      <a:tailEnd type="none" w="med" len="med"/>
                    </a:lnT>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A  képviselő-testületi ülés előtt, napirenden kívül került sor az Év Köztisztviselője és az Év Egészségügyi dolgozója elismerések átadására. Az Év Köztisztviselője elismerést Hegedüs Zsuzsa, az Év Egészségügyi dolgozója elismerést dr. Hamvas József háziorvos kapta.</a:t>
                      </a:r>
                    </a:p>
                    <a:p>
                      <a:pPr marL="0" indent="-449580" algn="ctr" defTabSz="914400" rtl="0" eaLnBrk="1" latinLnBrk="0" hangingPunct="1">
                        <a:lnSpc>
                          <a:spcPct val="107000"/>
                        </a:lnSpc>
                        <a:spcAft>
                          <a:spcPts val="800"/>
                        </a:spcAft>
                      </a:pPr>
                      <a:r>
                        <a:rPr lang="hu-HU" sz="1600" b="1" kern="1200" dirty="0">
                          <a:solidFill>
                            <a:schemeClr val="dk1"/>
                          </a:solidFill>
                          <a:effectLst/>
                          <a:latin typeface="+mn-lt"/>
                          <a:ea typeface="+mn-ea"/>
                          <a:cs typeface="+mn-cs"/>
                        </a:rPr>
                        <a:t> </a:t>
                      </a:r>
                    </a:p>
                  </a:txBody>
                  <a:tcPr marL="68580" marR="68580" marT="0" marB="0">
                    <a:lnT w="12700" cap="flat" cmpd="sng" algn="ctr">
                      <a:solidFill>
                        <a:schemeClr val="tx1"/>
                      </a:solidFill>
                      <a:prstDash val="solid"/>
                      <a:round/>
                      <a:headEnd type="none" w="med" len="med"/>
                      <a:tailEnd type="none" w="med" len="med"/>
                    </a:lnT>
                    <a:solidFill>
                      <a:srgbClr val="E9EBF5"/>
                    </a:solidFill>
                  </a:tcPr>
                </a:tc>
                <a:extLst>
                  <a:ext uri="{0D108BD9-81ED-4DB2-BD59-A6C34878D82A}">
                    <a16:rowId xmlns:a16="http://schemas.microsoft.com/office/drawing/2014/main" val="2026476891"/>
                  </a:ext>
                </a:extLst>
              </a:tr>
              <a:tr h="319655">
                <a:tc vMerge="1">
                  <a:txBody>
                    <a:bodyPr/>
                    <a:lstStyle/>
                    <a:p>
                      <a:endParaRPr lang="hu-HU"/>
                    </a:p>
                  </a:txBody>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Augusztus 6-9</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r>
                        <a:rPr lang="hu-HU" sz="1600" b="1" kern="1200" dirty="0">
                          <a:solidFill>
                            <a:schemeClr val="dk1"/>
                          </a:solidFill>
                          <a:effectLst/>
                          <a:latin typeface="+mn-lt"/>
                          <a:ea typeface="+mn-ea"/>
                          <a:cs typeface="+mn-cs"/>
                        </a:rPr>
                        <a:t> </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Ünnepségsorozatot (kiállításmegnyitót és könyvbemutatót) tartottak a dorogi Szent József plébánia templomszentelésének 250. évfordulójához kapcsolóan. Augusztus 9-én szentmisét celebrált dr. Erdő Péter bíboros, </a:t>
                      </a:r>
                      <a:r>
                        <a:rPr lang="hu-HU" sz="1600" b="1" kern="1200" dirty="0" err="1">
                          <a:solidFill>
                            <a:schemeClr val="dk1"/>
                          </a:solidFill>
                          <a:effectLst/>
                          <a:latin typeface="+mn-lt"/>
                          <a:ea typeface="+mn-ea"/>
                          <a:cs typeface="+mn-cs"/>
                        </a:rPr>
                        <a:t>esztergom</a:t>
                      </a:r>
                      <a:r>
                        <a:rPr lang="hu-HU" sz="1600" b="1" kern="1200" dirty="0">
                          <a:solidFill>
                            <a:schemeClr val="dk1"/>
                          </a:solidFill>
                          <a:effectLst/>
                          <a:latin typeface="+mn-lt"/>
                          <a:ea typeface="+mn-ea"/>
                          <a:cs typeface="+mn-cs"/>
                        </a:rPr>
                        <a:t>-budapesti érsek a Szent József templomban.</a:t>
                      </a:r>
                    </a:p>
                    <a:p>
                      <a:pPr marL="0" indent="-449580" algn="ctr" defTabSz="914400" rtl="0" eaLnBrk="1" latinLnBrk="0" hangingPunct="1">
                        <a:lnSpc>
                          <a:spcPct val="107000"/>
                        </a:lnSpc>
                        <a:spcAft>
                          <a:spcPts val="800"/>
                        </a:spcAft>
                      </a:pPr>
                      <a:r>
                        <a:rPr lang="hu-HU" sz="1600" b="1" kern="1200" dirty="0">
                          <a:solidFill>
                            <a:schemeClr val="dk1"/>
                          </a:solidFill>
                          <a:effectLst/>
                          <a:latin typeface="+mn-lt"/>
                          <a:ea typeface="+mn-ea"/>
                          <a:cs typeface="+mn-cs"/>
                        </a:rPr>
                        <a:t> </a:t>
                      </a:r>
                    </a:p>
                  </a:txBody>
                  <a:tcPr marL="68580" marR="68580" marT="0" marB="0">
                    <a:solidFill>
                      <a:srgbClr val="E9EBF5"/>
                    </a:solidFill>
                  </a:tcPr>
                </a:tc>
                <a:extLst>
                  <a:ext uri="{0D108BD9-81ED-4DB2-BD59-A6C34878D82A}">
                    <a16:rowId xmlns:a16="http://schemas.microsoft.com/office/drawing/2014/main" val="913244689"/>
                  </a:ext>
                </a:extLst>
              </a:tr>
              <a:tr h="435355">
                <a:tc vMerge="1">
                  <a:txBody>
                    <a:bodyPr/>
                    <a:lstStyle/>
                    <a:p>
                      <a:endParaRPr lang="hu-HU"/>
                    </a:p>
                  </a:txBody>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Augusztus 10.</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78. Falusi Búcsú</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a Dorogi Német Nemzetiségi Önkormányzat rendezvényén részt vettek </a:t>
                      </a:r>
                      <a:r>
                        <a:rPr lang="hu-HU" sz="1600" b="1" kern="1200" dirty="0" err="1">
                          <a:solidFill>
                            <a:schemeClr val="dk1"/>
                          </a:solidFill>
                          <a:effectLst/>
                          <a:latin typeface="+mn-lt"/>
                          <a:ea typeface="+mn-ea"/>
                          <a:cs typeface="+mn-cs"/>
                        </a:rPr>
                        <a:t>marienbergi</a:t>
                      </a:r>
                      <a:r>
                        <a:rPr lang="hu-HU" sz="1600" b="1" kern="1200" dirty="0">
                          <a:solidFill>
                            <a:schemeClr val="dk1"/>
                          </a:solidFill>
                          <a:effectLst/>
                          <a:latin typeface="+mn-lt"/>
                          <a:ea typeface="+mn-ea"/>
                          <a:cs typeface="+mn-cs"/>
                        </a:rPr>
                        <a:t> és </a:t>
                      </a:r>
                      <a:r>
                        <a:rPr lang="hu-HU" sz="1600" b="1" kern="1200" dirty="0" err="1">
                          <a:solidFill>
                            <a:schemeClr val="dk1"/>
                          </a:solidFill>
                          <a:effectLst/>
                          <a:latin typeface="+mn-lt"/>
                          <a:ea typeface="+mn-ea"/>
                          <a:cs typeface="+mn-cs"/>
                        </a:rPr>
                        <a:t>wendlingeni</a:t>
                      </a:r>
                      <a:r>
                        <a:rPr lang="hu-HU" sz="1600" b="1" kern="1200" dirty="0">
                          <a:solidFill>
                            <a:schemeClr val="dk1"/>
                          </a:solidFill>
                          <a:effectLst/>
                          <a:latin typeface="+mn-lt"/>
                          <a:ea typeface="+mn-ea"/>
                          <a:cs typeface="+mn-cs"/>
                        </a:rPr>
                        <a:t> testvértelepüléseink </a:t>
                      </a:r>
                      <a:r>
                        <a:rPr lang="hu-HU" sz="1600" b="1" kern="1200" dirty="0" err="1">
                          <a:solidFill>
                            <a:schemeClr val="dk1"/>
                          </a:solidFill>
                          <a:effectLst/>
                          <a:latin typeface="+mn-lt"/>
                          <a:ea typeface="+mn-ea"/>
                          <a:cs typeface="+mn-cs"/>
                        </a:rPr>
                        <a:t>küldöttei</a:t>
                      </a:r>
                      <a:r>
                        <a:rPr lang="hu-HU" sz="1600" b="1" kern="1200" dirty="0">
                          <a:solidFill>
                            <a:schemeClr val="dk1"/>
                          </a:solidFill>
                          <a:effectLst/>
                          <a:latin typeface="+mn-lt"/>
                          <a:ea typeface="+mn-ea"/>
                          <a:cs typeface="+mn-cs"/>
                        </a:rPr>
                        <a:t> is.</a:t>
                      </a:r>
                    </a:p>
                    <a:p>
                      <a:pPr marL="0" indent="-449580" algn="ctr" defTabSz="914400" rtl="0" eaLnBrk="1" latinLnBrk="0" hangingPunct="1">
                        <a:lnSpc>
                          <a:spcPct val="107000"/>
                        </a:lnSpc>
                        <a:spcAft>
                          <a:spcPts val="800"/>
                        </a:spcAft>
                      </a:pPr>
                      <a:r>
                        <a:rPr lang="hu-HU" sz="1600" b="1" kern="1200" dirty="0">
                          <a:solidFill>
                            <a:schemeClr val="dk1"/>
                          </a:solidFill>
                          <a:effectLst/>
                          <a:latin typeface="+mn-lt"/>
                          <a:ea typeface="+mn-ea"/>
                          <a:cs typeface="+mn-cs"/>
                        </a:rPr>
                        <a:t> </a:t>
                      </a:r>
                    </a:p>
                  </a:txBody>
                  <a:tcPr marL="68580" marR="68580" marT="0" marB="0">
                    <a:solidFill>
                      <a:srgbClr val="E9EBF5"/>
                    </a:solidFill>
                  </a:tcPr>
                </a:tc>
                <a:extLst>
                  <a:ext uri="{0D108BD9-81ED-4DB2-BD59-A6C34878D82A}">
                    <a16:rowId xmlns:a16="http://schemas.microsoft.com/office/drawing/2014/main" val="3137789732"/>
                  </a:ext>
                </a:extLst>
              </a:tr>
            </a:tbl>
          </a:graphicData>
        </a:graphic>
      </p:graphicFrame>
    </p:spTree>
    <p:extLst>
      <p:ext uri="{BB962C8B-B14F-4D97-AF65-F5344CB8AC3E}">
        <p14:creationId xmlns:p14="http://schemas.microsoft.com/office/powerpoint/2010/main" val="28103641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4" name="Cím 3">
            <a:extLst>
              <a:ext uri="{FF2B5EF4-FFF2-40B4-BE49-F238E27FC236}">
                <a16:creationId xmlns:a16="http://schemas.microsoft.com/office/drawing/2014/main" id="{9B56C24E-5FE9-46FB-9CD7-43F970DD89BC}"/>
              </a:ext>
            </a:extLst>
          </p:cNvPr>
          <p:cNvSpPr>
            <a:spLocks noGrp="1"/>
          </p:cNvSpPr>
          <p:nvPr>
            <p:ph type="title"/>
          </p:nvPr>
        </p:nvSpPr>
        <p:spPr>
          <a:xfrm>
            <a:off x="838200" y="-186418"/>
            <a:ext cx="10515600" cy="1325563"/>
          </a:xfrm>
        </p:spPr>
        <p:txBody>
          <a:bodyPr/>
          <a:lstStyle/>
          <a:p>
            <a:pPr algn="ctr"/>
            <a:r>
              <a:rPr lang="hu-HU" b="1" dirty="0"/>
              <a:t>2025. Események</a:t>
            </a:r>
          </a:p>
        </p:txBody>
      </p:sp>
      <p:graphicFrame>
        <p:nvGraphicFramePr>
          <p:cNvPr id="3" name="Táblázat 2">
            <a:extLst>
              <a:ext uri="{FF2B5EF4-FFF2-40B4-BE49-F238E27FC236}">
                <a16:creationId xmlns:a16="http://schemas.microsoft.com/office/drawing/2014/main" id="{AB02058B-9BCB-4FD3-AB48-AA1CD4FF2D3B}"/>
              </a:ext>
            </a:extLst>
          </p:cNvPr>
          <p:cNvGraphicFramePr>
            <a:graphicFrameLocks noGrp="1"/>
          </p:cNvGraphicFramePr>
          <p:nvPr>
            <p:extLst>
              <p:ext uri="{D42A27DB-BD31-4B8C-83A1-F6EECF244321}">
                <p14:modId xmlns:p14="http://schemas.microsoft.com/office/powerpoint/2010/main" val="1404591058"/>
              </p:ext>
            </p:extLst>
          </p:nvPr>
        </p:nvGraphicFramePr>
        <p:xfrm>
          <a:off x="1" y="1201964"/>
          <a:ext cx="12191999" cy="4705910"/>
        </p:xfrm>
        <a:graphic>
          <a:graphicData uri="http://schemas.openxmlformats.org/drawingml/2006/table">
            <a:tbl>
              <a:tblPr>
                <a:tableStyleId>{5C22544A-7EE6-4342-B048-85BDC9FD1C3A}</a:tableStyleId>
              </a:tblPr>
              <a:tblGrid>
                <a:gridCol w="1161143">
                  <a:extLst>
                    <a:ext uri="{9D8B030D-6E8A-4147-A177-3AD203B41FA5}">
                      <a16:colId xmlns:a16="http://schemas.microsoft.com/office/drawing/2014/main" val="236038850"/>
                    </a:ext>
                  </a:extLst>
                </a:gridCol>
                <a:gridCol w="2053111">
                  <a:extLst>
                    <a:ext uri="{9D8B030D-6E8A-4147-A177-3AD203B41FA5}">
                      <a16:colId xmlns:a16="http://schemas.microsoft.com/office/drawing/2014/main" val="3542349974"/>
                    </a:ext>
                  </a:extLst>
                </a:gridCol>
                <a:gridCol w="2715490">
                  <a:extLst>
                    <a:ext uri="{9D8B030D-6E8A-4147-A177-3AD203B41FA5}">
                      <a16:colId xmlns:a16="http://schemas.microsoft.com/office/drawing/2014/main" val="2321464589"/>
                    </a:ext>
                  </a:extLst>
                </a:gridCol>
                <a:gridCol w="6262255">
                  <a:extLst>
                    <a:ext uri="{9D8B030D-6E8A-4147-A177-3AD203B41FA5}">
                      <a16:colId xmlns:a16="http://schemas.microsoft.com/office/drawing/2014/main" val="404895568"/>
                    </a:ext>
                  </a:extLst>
                </a:gridCol>
              </a:tblGrid>
              <a:tr h="771449">
                <a:tc>
                  <a:txBody>
                    <a:bodyPr/>
                    <a:lstStyle/>
                    <a:p>
                      <a:pPr algn="ctr">
                        <a:spcAft>
                          <a:spcPts val="0"/>
                        </a:spcAft>
                      </a:pPr>
                      <a:r>
                        <a:rPr lang="hu-HU" sz="1200" b="1" dirty="0">
                          <a:effectLst/>
                        </a:rPr>
                        <a:t>ÉV</a:t>
                      </a:r>
                    </a:p>
                    <a:p>
                      <a:pPr algn="ctr">
                        <a:spcAft>
                          <a:spcPts val="0"/>
                        </a:spcAft>
                      </a:pPr>
                      <a:r>
                        <a:rPr lang="hu-HU" sz="1200" b="1" dirty="0">
                          <a:effectLst/>
                        </a:rPr>
                        <a:t> </a:t>
                      </a:r>
                      <a:endParaRPr lang="hu-HU" sz="1200" b="1" dirty="0">
                        <a:effectLst/>
                        <a:latin typeface="Times New Roman" panose="02020603050405020304" pitchFamily="18" charset="0"/>
                        <a:ea typeface="Times New Roman" panose="02020603050405020304" pitchFamily="18" charset="0"/>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marL="0" indent="-449580" algn="ctr" defTabSz="914400" rtl="0" eaLnBrk="1" latinLnBrk="0" hangingPunct="1">
                        <a:spcAft>
                          <a:spcPts val="0"/>
                        </a:spcAft>
                      </a:pPr>
                      <a:r>
                        <a:rPr lang="hu-HU" sz="1600" b="1" kern="1200" dirty="0">
                          <a:solidFill>
                            <a:schemeClr val="dk1"/>
                          </a:solidFill>
                          <a:effectLst/>
                          <a:latin typeface="+mn-lt"/>
                          <a:ea typeface="+mn-ea"/>
                          <a:cs typeface="+mn-cs"/>
                        </a:rPr>
                        <a:t>Dátum</a:t>
                      </a:r>
                    </a:p>
                  </a:txBody>
                  <a:tcPr marL="39619" marR="39619" marT="0" marB="0" anchor="ctr">
                    <a:lnB w="12700" cap="flat" cmpd="sng" algn="ctr">
                      <a:solidFill>
                        <a:schemeClr val="tx1"/>
                      </a:solidFill>
                      <a:prstDash val="solid"/>
                      <a:round/>
                      <a:headEnd type="none" w="med" len="med"/>
                      <a:tailEnd type="none" w="med" len="med"/>
                    </a:lnB>
                  </a:tcPr>
                </a:tc>
                <a:tc>
                  <a:txBody>
                    <a:bodyPr/>
                    <a:lstStyle/>
                    <a:p>
                      <a:pPr marL="0" indent="-449580" algn="ctr" defTabSz="914400" rtl="0" eaLnBrk="1" latinLnBrk="0" hangingPunct="1">
                        <a:spcAft>
                          <a:spcPts val="0"/>
                        </a:spcAft>
                      </a:pPr>
                      <a:r>
                        <a:rPr lang="hu-HU" sz="1600" b="1" kern="1200" dirty="0">
                          <a:solidFill>
                            <a:schemeClr val="dk1"/>
                          </a:solidFill>
                          <a:effectLst/>
                          <a:latin typeface="+mn-lt"/>
                          <a:ea typeface="+mn-ea"/>
                          <a:cs typeface="+mn-cs"/>
                        </a:rPr>
                        <a:t>Esemény</a:t>
                      </a:r>
                    </a:p>
                  </a:txBody>
                  <a:tcPr marL="39619" marR="39619" marT="0" marB="0" anchor="ctr">
                    <a:lnB w="12700" cap="flat" cmpd="sng" algn="ctr">
                      <a:solidFill>
                        <a:schemeClr val="tx1"/>
                      </a:solidFill>
                      <a:prstDash val="solid"/>
                      <a:round/>
                      <a:headEnd type="none" w="med" len="med"/>
                      <a:tailEnd type="none" w="med" len="med"/>
                    </a:lnB>
                  </a:tcPr>
                </a:tc>
                <a:tc>
                  <a:txBody>
                    <a:bodyPr/>
                    <a:lstStyle/>
                    <a:p>
                      <a:pPr marL="0" indent="-449580" algn="ctr" defTabSz="914400" rtl="0" eaLnBrk="1" latinLnBrk="0" hangingPunct="1">
                        <a:spcAft>
                          <a:spcPts val="0"/>
                        </a:spcAft>
                      </a:pPr>
                      <a:r>
                        <a:rPr lang="hu-HU" sz="1600" b="1" kern="1200" dirty="0">
                          <a:solidFill>
                            <a:schemeClr val="dk1"/>
                          </a:solidFill>
                          <a:effectLst/>
                          <a:latin typeface="+mn-lt"/>
                          <a:ea typeface="+mn-ea"/>
                          <a:cs typeface="+mn-cs"/>
                        </a:rPr>
                        <a:t>Összefoglaló</a:t>
                      </a:r>
                    </a:p>
                  </a:txBody>
                  <a:tcPr marL="39619" marR="39619"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0953437"/>
                  </a:ext>
                </a:extLst>
              </a:tr>
              <a:tr h="531545">
                <a:tc rowSpan="2">
                  <a:txBody>
                    <a:bodyPr/>
                    <a:lstStyle/>
                    <a:p>
                      <a:endParaRPr lang="hu-HU" dirty="0"/>
                    </a:p>
                    <a:p>
                      <a:endParaRPr lang="hu-HU" dirty="0"/>
                    </a:p>
                    <a:p>
                      <a:endParaRPr lang="hu-HU" dirty="0"/>
                    </a:p>
                    <a:p>
                      <a:endParaRPr lang="hu-HU" dirty="0"/>
                    </a:p>
                    <a:p>
                      <a:endParaRPr lang="hu-HU" dirty="0"/>
                    </a:p>
                    <a:p>
                      <a:endParaRPr lang="hu-HU" dirty="0"/>
                    </a:p>
                    <a:p>
                      <a:pPr marL="0" marR="0" lvl="0" indent="0" algn="ctr" defTabSz="914400" rtl="0" eaLnBrk="1" fontAlgn="auto" latinLnBrk="0" hangingPunct="1">
                        <a:lnSpc>
                          <a:spcPct val="100000"/>
                        </a:lnSpc>
                        <a:spcBef>
                          <a:spcPts val="0"/>
                        </a:spcBef>
                        <a:spcAft>
                          <a:spcPts val="0"/>
                        </a:spcAft>
                        <a:buClrTx/>
                        <a:buSzTx/>
                        <a:buFontTx/>
                        <a:buNone/>
                        <a:tabLst/>
                        <a:defRPr/>
                      </a:pPr>
                      <a:r>
                        <a:rPr lang="hu-HU" sz="1600" b="1" kern="1200" dirty="0">
                          <a:solidFill>
                            <a:schemeClr val="dk1"/>
                          </a:solidFill>
                          <a:effectLst/>
                          <a:latin typeface="+mn-lt"/>
                          <a:ea typeface="+mn-ea"/>
                          <a:cs typeface="+mn-cs"/>
                        </a:rPr>
                        <a:t>2025</a:t>
                      </a:r>
                    </a:p>
                    <a:p>
                      <a:endParaRPr lang="hu-HU" dirty="0"/>
                    </a:p>
                  </a:txBody>
                  <a:tcPr>
                    <a:lnT w="12700" cap="flat" cmpd="sng" algn="ctr">
                      <a:solidFill>
                        <a:schemeClr val="tx1"/>
                      </a:solidFill>
                      <a:prstDash val="solid"/>
                      <a:round/>
                      <a:headEnd type="none" w="med" len="med"/>
                      <a:tailEnd type="none" w="med" len="med"/>
                    </a:lnT>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Augusztus 20.</a:t>
                      </a:r>
                    </a:p>
                  </a:txBody>
                  <a:tcPr marL="68580" marR="68580" marT="0" marB="0">
                    <a:lnT w="12700" cap="flat" cmpd="sng" algn="ctr">
                      <a:solidFill>
                        <a:schemeClr val="tx1"/>
                      </a:solidFill>
                      <a:prstDash val="solid"/>
                      <a:round/>
                      <a:headEnd type="none" w="med" len="med"/>
                      <a:tailEnd type="none" w="med" len="med"/>
                    </a:lnT>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I. Zsigmondy Kupa </a:t>
                      </a:r>
                    </a:p>
                  </a:txBody>
                  <a:tcPr marL="68580" marR="68580" marT="0" marB="0">
                    <a:lnT w="12700" cap="flat" cmpd="sng" algn="ctr">
                      <a:solidFill>
                        <a:schemeClr val="tx1"/>
                      </a:solidFill>
                      <a:prstDash val="solid"/>
                      <a:round/>
                      <a:headEnd type="none" w="med" len="med"/>
                      <a:tailEnd type="none" w="med" len="med"/>
                    </a:lnT>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első alkalommal került megrendezésre a kispályás labdarúgó bajnokság, 8 csapat részvételével.</a:t>
                      </a:r>
                    </a:p>
                    <a:p>
                      <a:pPr marL="0" indent="-449580" algn="ctr" defTabSz="914400" rtl="0" eaLnBrk="1" latinLnBrk="0" hangingPunct="1">
                        <a:lnSpc>
                          <a:spcPct val="107000"/>
                        </a:lnSpc>
                        <a:spcAft>
                          <a:spcPts val="800"/>
                        </a:spcAft>
                      </a:pPr>
                      <a:r>
                        <a:rPr lang="hu-HU" sz="1600" b="1" kern="1200" dirty="0">
                          <a:solidFill>
                            <a:schemeClr val="dk1"/>
                          </a:solidFill>
                          <a:effectLst/>
                          <a:latin typeface="+mn-lt"/>
                          <a:ea typeface="+mn-ea"/>
                          <a:cs typeface="+mn-cs"/>
                        </a:rPr>
                        <a:t> </a:t>
                      </a:r>
                    </a:p>
                  </a:txBody>
                  <a:tcPr marL="68580" marR="68580" marT="0"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564007345"/>
                  </a:ext>
                </a:extLst>
              </a:tr>
              <a:tr h="725344">
                <a:tc vMerge="1">
                  <a:txBody>
                    <a:bodyPr/>
                    <a:lstStyle/>
                    <a:p>
                      <a:endParaRPr lang="hu-HU"/>
                    </a:p>
                  </a:txBody>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Szeptember 5-7.</a:t>
                      </a:r>
                    </a:p>
                  </a:txBody>
                  <a:tcPr marL="68580" marR="68580" marT="0" marB="0"/>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75. Bányásznapok</a:t>
                      </a:r>
                    </a:p>
                  </a:txBody>
                  <a:tcPr marL="68580" marR="68580" marT="0" marB="0"/>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az Otthon téren és a Jubileum téren rendezték meg a ünnepségsorozatát. Idén a Dr. Magyar Károly Városi Bölcsőde új játszóudvarának avatásával kezdődött az eseménysorozat. </a:t>
                      </a:r>
                    </a:p>
                    <a:p>
                      <a:pPr marL="0" indent="-449580" algn="ctr" defTabSz="914400" rtl="0" eaLnBrk="1" latinLnBrk="0" hangingPunct="1">
                        <a:lnSpc>
                          <a:spcPct val="107000"/>
                        </a:lnSpc>
                        <a:spcAft>
                          <a:spcPts val="800"/>
                        </a:spcAft>
                      </a:pPr>
                      <a:r>
                        <a:rPr lang="hu-HU" sz="1600" b="1" kern="1200" dirty="0">
                          <a:solidFill>
                            <a:schemeClr val="dk1"/>
                          </a:solidFill>
                          <a:effectLst/>
                          <a:latin typeface="+mn-lt"/>
                          <a:ea typeface="+mn-ea"/>
                          <a:cs typeface="+mn-cs"/>
                        </a:rPr>
                        <a:t>Az Otthon téren rendezték meg a II. Bányász Olimpiát, amelyet az idén Tokod csapata nyert (Dorogot és Sárisápot megelőzve). A művelődési házban dr. </a:t>
                      </a:r>
                      <a:r>
                        <a:rPr lang="hu-HU" sz="1600" b="1" kern="1200" dirty="0" err="1">
                          <a:solidFill>
                            <a:schemeClr val="dk1"/>
                          </a:solidFill>
                          <a:effectLst/>
                          <a:latin typeface="+mn-lt"/>
                          <a:ea typeface="+mn-ea"/>
                          <a:cs typeface="+mn-cs"/>
                        </a:rPr>
                        <a:t>Tittmann</a:t>
                      </a:r>
                      <a:r>
                        <a:rPr lang="hu-HU" sz="1600" b="1" kern="1200" dirty="0">
                          <a:solidFill>
                            <a:schemeClr val="dk1"/>
                          </a:solidFill>
                          <a:effectLst/>
                          <a:latin typeface="+mn-lt"/>
                          <a:ea typeface="+mn-ea"/>
                          <a:cs typeface="+mn-cs"/>
                        </a:rPr>
                        <a:t> János polgármester bemutatta </a:t>
                      </a:r>
                      <a:r>
                        <a:rPr lang="hu-HU" sz="1600" b="1" kern="1200" dirty="0" err="1">
                          <a:solidFill>
                            <a:schemeClr val="dk1"/>
                          </a:solidFill>
                          <a:effectLst/>
                          <a:latin typeface="+mn-lt"/>
                          <a:ea typeface="+mn-ea"/>
                          <a:cs typeface="+mn-cs"/>
                        </a:rPr>
                        <a:t>Dieter</a:t>
                      </a:r>
                      <a:r>
                        <a:rPr lang="hu-HU" sz="1600" b="1" kern="1200" dirty="0">
                          <a:solidFill>
                            <a:schemeClr val="dk1"/>
                          </a:solidFill>
                          <a:effectLst/>
                          <a:latin typeface="+mn-lt"/>
                          <a:ea typeface="+mn-ea"/>
                          <a:cs typeface="+mn-cs"/>
                        </a:rPr>
                        <a:t> Bauer: A dorogiak története </a:t>
                      </a:r>
                      <a:r>
                        <a:rPr lang="hu-HU" sz="1600" b="1" kern="1200" dirty="0" err="1">
                          <a:solidFill>
                            <a:schemeClr val="dk1"/>
                          </a:solidFill>
                          <a:effectLst/>
                          <a:latin typeface="+mn-lt"/>
                          <a:ea typeface="+mn-ea"/>
                          <a:cs typeface="+mn-cs"/>
                        </a:rPr>
                        <a:t>Wendlingen</a:t>
                      </a:r>
                      <a:r>
                        <a:rPr lang="hu-HU" sz="1600" b="1" kern="1200" dirty="0">
                          <a:solidFill>
                            <a:schemeClr val="dk1"/>
                          </a:solidFill>
                          <a:effectLst/>
                          <a:latin typeface="+mn-lt"/>
                          <a:ea typeface="+mn-ea"/>
                          <a:cs typeface="+mn-cs"/>
                        </a:rPr>
                        <a:t> am </a:t>
                      </a:r>
                      <a:r>
                        <a:rPr lang="hu-HU" sz="1600" b="1" kern="1200" dirty="0" err="1">
                          <a:solidFill>
                            <a:schemeClr val="dk1"/>
                          </a:solidFill>
                          <a:effectLst/>
                          <a:latin typeface="+mn-lt"/>
                          <a:ea typeface="+mn-ea"/>
                          <a:cs typeface="+mn-cs"/>
                        </a:rPr>
                        <a:t>Neckarban</a:t>
                      </a:r>
                      <a:r>
                        <a:rPr lang="hu-HU" sz="1600" b="1" kern="1200" dirty="0">
                          <a:solidFill>
                            <a:schemeClr val="dk1"/>
                          </a:solidFill>
                          <a:effectLst/>
                          <a:latin typeface="+mn-lt"/>
                          <a:ea typeface="+mn-ea"/>
                          <a:cs typeface="+mn-cs"/>
                        </a:rPr>
                        <a:t> című művének magyar nyelvű kötetét.</a:t>
                      </a:r>
                    </a:p>
                    <a:p>
                      <a:pPr marL="0" indent="-449580" algn="ctr" defTabSz="914400" rtl="0" eaLnBrk="1" latinLnBrk="0" hangingPunct="1">
                        <a:lnSpc>
                          <a:spcPct val="107000"/>
                        </a:lnSpc>
                        <a:spcAft>
                          <a:spcPts val="800"/>
                        </a:spcAft>
                      </a:pPr>
                      <a:r>
                        <a:rPr lang="hu-HU" sz="1600" b="1" kern="1200" dirty="0">
                          <a:solidFill>
                            <a:schemeClr val="dk1"/>
                          </a:solidFill>
                          <a:effectLst/>
                          <a:latin typeface="+mn-lt"/>
                          <a:ea typeface="+mn-ea"/>
                          <a:cs typeface="+mn-cs"/>
                        </a:rPr>
                        <a:t> </a:t>
                      </a:r>
                    </a:p>
                  </a:txBody>
                  <a:tcPr marL="68580" marR="68580" marT="0" marB="0"/>
                </a:tc>
                <a:extLst>
                  <a:ext uri="{0D108BD9-81ED-4DB2-BD59-A6C34878D82A}">
                    <a16:rowId xmlns:a16="http://schemas.microsoft.com/office/drawing/2014/main" val="1503408496"/>
                  </a:ext>
                </a:extLst>
              </a:tr>
            </a:tbl>
          </a:graphicData>
        </a:graphic>
      </p:graphicFrame>
    </p:spTree>
    <p:extLst>
      <p:ext uri="{BB962C8B-B14F-4D97-AF65-F5344CB8AC3E}">
        <p14:creationId xmlns:p14="http://schemas.microsoft.com/office/powerpoint/2010/main" val="14318724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4" name="Cím 3">
            <a:extLst>
              <a:ext uri="{FF2B5EF4-FFF2-40B4-BE49-F238E27FC236}">
                <a16:creationId xmlns:a16="http://schemas.microsoft.com/office/drawing/2014/main" id="{9B56C24E-5FE9-46FB-9CD7-43F970DD89BC}"/>
              </a:ext>
            </a:extLst>
          </p:cNvPr>
          <p:cNvSpPr>
            <a:spLocks noGrp="1"/>
          </p:cNvSpPr>
          <p:nvPr>
            <p:ph type="title"/>
          </p:nvPr>
        </p:nvSpPr>
        <p:spPr>
          <a:xfrm>
            <a:off x="838200" y="-186418"/>
            <a:ext cx="10515600" cy="1325563"/>
          </a:xfrm>
        </p:spPr>
        <p:txBody>
          <a:bodyPr/>
          <a:lstStyle/>
          <a:p>
            <a:pPr algn="ctr"/>
            <a:r>
              <a:rPr lang="hu-HU" b="1" dirty="0"/>
              <a:t>2025. Események</a:t>
            </a:r>
          </a:p>
        </p:txBody>
      </p:sp>
      <p:graphicFrame>
        <p:nvGraphicFramePr>
          <p:cNvPr id="3" name="Táblázat 2">
            <a:extLst>
              <a:ext uri="{FF2B5EF4-FFF2-40B4-BE49-F238E27FC236}">
                <a16:creationId xmlns:a16="http://schemas.microsoft.com/office/drawing/2014/main" id="{AB02058B-9BCB-4FD3-AB48-AA1CD4FF2D3B}"/>
              </a:ext>
            </a:extLst>
          </p:cNvPr>
          <p:cNvGraphicFramePr>
            <a:graphicFrameLocks noGrp="1"/>
          </p:cNvGraphicFramePr>
          <p:nvPr>
            <p:extLst>
              <p:ext uri="{D42A27DB-BD31-4B8C-83A1-F6EECF244321}">
                <p14:modId xmlns:p14="http://schemas.microsoft.com/office/powerpoint/2010/main" val="1356767384"/>
              </p:ext>
            </p:extLst>
          </p:nvPr>
        </p:nvGraphicFramePr>
        <p:xfrm>
          <a:off x="1" y="1201964"/>
          <a:ext cx="12191999" cy="5317732"/>
        </p:xfrm>
        <a:graphic>
          <a:graphicData uri="http://schemas.openxmlformats.org/drawingml/2006/table">
            <a:tbl>
              <a:tblPr>
                <a:tableStyleId>{5C22544A-7EE6-4342-B048-85BDC9FD1C3A}</a:tableStyleId>
              </a:tblPr>
              <a:tblGrid>
                <a:gridCol w="1161143">
                  <a:extLst>
                    <a:ext uri="{9D8B030D-6E8A-4147-A177-3AD203B41FA5}">
                      <a16:colId xmlns:a16="http://schemas.microsoft.com/office/drawing/2014/main" val="236038850"/>
                    </a:ext>
                  </a:extLst>
                </a:gridCol>
                <a:gridCol w="2053111">
                  <a:extLst>
                    <a:ext uri="{9D8B030D-6E8A-4147-A177-3AD203B41FA5}">
                      <a16:colId xmlns:a16="http://schemas.microsoft.com/office/drawing/2014/main" val="3542349974"/>
                    </a:ext>
                  </a:extLst>
                </a:gridCol>
                <a:gridCol w="2715490">
                  <a:extLst>
                    <a:ext uri="{9D8B030D-6E8A-4147-A177-3AD203B41FA5}">
                      <a16:colId xmlns:a16="http://schemas.microsoft.com/office/drawing/2014/main" val="2321464589"/>
                    </a:ext>
                  </a:extLst>
                </a:gridCol>
                <a:gridCol w="6262255">
                  <a:extLst>
                    <a:ext uri="{9D8B030D-6E8A-4147-A177-3AD203B41FA5}">
                      <a16:colId xmlns:a16="http://schemas.microsoft.com/office/drawing/2014/main" val="404895568"/>
                    </a:ext>
                  </a:extLst>
                </a:gridCol>
              </a:tblGrid>
              <a:tr h="771449">
                <a:tc>
                  <a:txBody>
                    <a:bodyPr/>
                    <a:lstStyle/>
                    <a:p>
                      <a:pPr algn="ctr">
                        <a:spcAft>
                          <a:spcPts val="0"/>
                        </a:spcAft>
                      </a:pPr>
                      <a:r>
                        <a:rPr lang="hu-HU" sz="1200" b="1" dirty="0">
                          <a:effectLst/>
                        </a:rPr>
                        <a:t>ÉV</a:t>
                      </a:r>
                    </a:p>
                    <a:p>
                      <a:pPr algn="ctr">
                        <a:spcAft>
                          <a:spcPts val="0"/>
                        </a:spcAft>
                      </a:pPr>
                      <a:r>
                        <a:rPr lang="hu-HU" sz="1200" b="1" dirty="0">
                          <a:effectLst/>
                        </a:rPr>
                        <a:t> </a:t>
                      </a:r>
                      <a:endParaRPr lang="hu-HU" sz="1200" b="1" dirty="0">
                        <a:effectLst/>
                        <a:latin typeface="Times New Roman" panose="02020603050405020304" pitchFamily="18" charset="0"/>
                        <a:ea typeface="Times New Roman" panose="02020603050405020304" pitchFamily="18" charset="0"/>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marL="0" indent="-449580" algn="ctr" defTabSz="914400" rtl="0" eaLnBrk="1" latinLnBrk="0" hangingPunct="1">
                        <a:spcAft>
                          <a:spcPts val="0"/>
                        </a:spcAft>
                      </a:pPr>
                      <a:r>
                        <a:rPr lang="hu-HU" sz="1600" b="1" kern="1200" dirty="0">
                          <a:solidFill>
                            <a:schemeClr val="dk1"/>
                          </a:solidFill>
                          <a:effectLst/>
                          <a:latin typeface="+mn-lt"/>
                          <a:ea typeface="+mn-ea"/>
                          <a:cs typeface="+mn-cs"/>
                        </a:rPr>
                        <a:t>Dátum</a:t>
                      </a:r>
                    </a:p>
                  </a:txBody>
                  <a:tcPr marL="39619" marR="39619" marT="0" marB="0" anchor="ctr">
                    <a:lnB w="12700" cap="flat" cmpd="sng" algn="ctr">
                      <a:solidFill>
                        <a:schemeClr val="tx1"/>
                      </a:solidFill>
                      <a:prstDash val="solid"/>
                      <a:round/>
                      <a:headEnd type="none" w="med" len="med"/>
                      <a:tailEnd type="none" w="med" len="med"/>
                    </a:lnB>
                  </a:tcPr>
                </a:tc>
                <a:tc>
                  <a:txBody>
                    <a:bodyPr/>
                    <a:lstStyle/>
                    <a:p>
                      <a:pPr marL="0" indent="-449580" algn="ctr" defTabSz="914400" rtl="0" eaLnBrk="1" latinLnBrk="0" hangingPunct="1">
                        <a:spcAft>
                          <a:spcPts val="0"/>
                        </a:spcAft>
                      </a:pPr>
                      <a:r>
                        <a:rPr lang="hu-HU" sz="1600" b="1" kern="1200" dirty="0">
                          <a:solidFill>
                            <a:schemeClr val="dk1"/>
                          </a:solidFill>
                          <a:effectLst/>
                          <a:latin typeface="+mn-lt"/>
                          <a:ea typeface="+mn-ea"/>
                          <a:cs typeface="+mn-cs"/>
                        </a:rPr>
                        <a:t>Esemény</a:t>
                      </a:r>
                    </a:p>
                  </a:txBody>
                  <a:tcPr marL="39619" marR="39619" marT="0" marB="0" anchor="ctr">
                    <a:lnB w="12700" cap="flat" cmpd="sng" algn="ctr">
                      <a:solidFill>
                        <a:schemeClr val="tx1"/>
                      </a:solidFill>
                      <a:prstDash val="solid"/>
                      <a:round/>
                      <a:headEnd type="none" w="med" len="med"/>
                      <a:tailEnd type="none" w="med" len="med"/>
                    </a:lnB>
                  </a:tcPr>
                </a:tc>
                <a:tc>
                  <a:txBody>
                    <a:bodyPr/>
                    <a:lstStyle/>
                    <a:p>
                      <a:pPr marL="0" indent="-449580" algn="ctr" defTabSz="914400" rtl="0" eaLnBrk="1" latinLnBrk="0" hangingPunct="1">
                        <a:spcAft>
                          <a:spcPts val="0"/>
                        </a:spcAft>
                      </a:pPr>
                      <a:r>
                        <a:rPr lang="hu-HU" sz="1600" b="1" kern="1200" dirty="0">
                          <a:solidFill>
                            <a:schemeClr val="dk1"/>
                          </a:solidFill>
                          <a:effectLst/>
                          <a:latin typeface="+mn-lt"/>
                          <a:ea typeface="+mn-ea"/>
                          <a:cs typeface="+mn-cs"/>
                        </a:rPr>
                        <a:t>Összefoglaló</a:t>
                      </a:r>
                    </a:p>
                  </a:txBody>
                  <a:tcPr marL="39619" marR="39619"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0953437"/>
                  </a:ext>
                </a:extLst>
              </a:tr>
              <a:tr h="815935">
                <a:tc rowSpan="3">
                  <a:txBody>
                    <a:bodyPr/>
                    <a:lstStyle/>
                    <a:p>
                      <a:pPr marL="0" algn="ctr" defTabSz="914400" rtl="0" eaLnBrk="1" latinLnBrk="0" hangingPunct="1">
                        <a:spcAft>
                          <a:spcPts val="0"/>
                        </a:spcAft>
                      </a:pPr>
                      <a:r>
                        <a:rPr lang="hu-HU" sz="1600" b="1" kern="1200" dirty="0">
                          <a:solidFill>
                            <a:schemeClr val="dk1"/>
                          </a:solidFill>
                          <a:effectLst/>
                          <a:latin typeface="+mn-lt"/>
                          <a:ea typeface="+mn-ea"/>
                          <a:cs typeface="+mn-cs"/>
                        </a:rPr>
                        <a:t>2025</a:t>
                      </a:r>
                    </a:p>
                  </a:txBody>
                  <a:tcPr marL="39619" marR="39619" marT="0" marB="0" anchor="ctr">
                    <a:lnT w="12700" cap="flat" cmpd="sng" algn="ctr">
                      <a:solidFill>
                        <a:schemeClr val="tx1"/>
                      </a:solidFill>
                      <a:prstDash val="solid"/>
                      <a:round/>
                      <a:headEnd type="none" w="med" len="med"/>
                      <a:tailEnd type="none" w="med" len="med"/>
                    </a:lnT>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Szeptember 17.</a:t>
                      </a:r>
                    </a:p>
                  </a:txBody>
                  <a:tcPr marL="68580" marR="68580" marT="0" marB="0">
                    <a:lnT w="12700" cap="flat" cmpd="sng" algn="ctr">
                      <a:solidFill>
                        <a:schemeClr val="tx1"/>
                      </a:solidFill>
                      <a:prstDash val="solid"/>
                      <a:round/>
                      <a:headEnd type="none" w="med" len="med"/>
                      <a:tailEnd type="none" w="med" len="med"/>
                    </a:lnT>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err="1">
                          <a:solidFill>
                            <a:schemeClr val="dk1"/>
                          </a:solidFill>
                          <a:effectLst/>
                          <a:latin typeface="+mn-lt"/>
                          <a:ea typeface="+mn-ea"/>
                          <a:cs typeface="+mn-cs"/>
                        </a:rPr>
                        <a:t>KultFeszt</a:t>
                      </a:r>
                      <a:endParaRPr lang="hu-HU" sz="1600" b="1" kern="1200" dirty="0">
                        <a:solidFill>
                          <a:schemeClr val="dk1"/>
                        </a:solidFill>
                        <a:effectLst/>
                        <a:latin typeface="+mn-lt"/>
                        <a:ea typeface="+mn-ea"/>
                        <a:cs typeface="+mn-cs"/>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A művelődési ház és a könyvtár közös programsorozata: „Zománcban versek” című tárlat a Dorogi Galériában.  Kálvin Balázs zongorakoncertjével </a:t>
                      </a:r>
                    </a:p>
                    <a:p>
                      <a:pPr marL="0" indent="-449580" algn="ctr" defTabSz="914400" rtl="0" eaLnBrk="1" latinLnBrk="0" hangingPunct="1">
                        <a:lnSpc>
                          <a:spcPct val="107000"/>
                        </a:lnSpc>
                        <a:spcAft>
                          <a:spcPts val="800"/>
                        </a:spcAft>
                      </a:pPr>
                      <a:r>
                        <a:rPr lang="hu-HU" sz="1600" b="1" kern="1200" dirty="0">
                          <a:solidFill>
                            <a:schemeClr val="dk1"/>
                          </a:solidFill>
                          <a:effectLst/>
                          <a:latin typeface="+mn-lt"/>
                          <a:ea typeface="+mn-ea"/>
                          <a:cs typeface="+mn-cs"/>
                        </a:rPr>
                        <a:t>premier előtt bemutatták  Lencsés Lajos oboaművészről készült portréfilmet A lélek muzsikál címmel. </a:t>
                      </a:r>
                    </a:p>
                    <a:p>
                      <a:pPr marL="0" indent="-449580" algn="ctr" defTabSz="914400" rtl="0" eaLnBrk="1" latinLnBrk="0" hangingPunct="1">
                        <a:lnSpc>
                          <a:spcPct val="107000"/>
                        </a:lnSpc>
                        <a:spcAft>
                          <a:spcPts val="800"/>
                        </a:spcAft>
                      </a:pPr>
                      <a:r>
                        <a:rPr lang="hu-HU" sz="1600" b="1" kern="1200" dirty="0">
                          <a:solidFill>
                            <a:schemeClr val="dk1"/>
                          </a:solidFill>
                          <a:effectLst/>
                          <a:latin typeface="+mn-lt"/>
                          <a:ea typeface="+mn-ea"/>
                          <a:cs typeface="+mn-cs"/>
                        </a:rPr>
                        <a:t> </a:t>
                      </a:r>
                    </a:p>
                  </a:txBody>
                  <a:tcPr marL="68580" marR="68580" marT="0"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69253869"/>
                  </a:ext>
                </a:extLst>
              </a:tr>
              <a:tr h="417661">
                <a:tc vMerge="1">
                  <a:txBody>
                    <a:bodyPr/>
                    <a:lstStyle/>
                    <a:p>
                      <a:endParaRPr lang="hu-HU"/>
                    </a:p>
                  </a:txBody>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Szeptember 19.</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err="1">
                          <a:solidFill>
                            <a:schemeClr val="dk1"/>
                          </a:solidFill>
                          <a:effectLst/>
                          <a:latin typeface="+mn-lt"/>
                          <a:ea typeface="+mn-ea"/>
                          <a:cs typeface="+mn-cs"/>
                        </a:rPr>
                        <a:t>Sarpi</a:t>
                      </a:r>
                      <a:r>
                        <a:rPr lang="hu-HU" sz="1600" b="1" kern="1200" dirty="0">
                          <a:solidFill>
                            <a:schemeClr val="dk1"/>
                          </a:solidFill>
                          <a:effectLst/>
                          <a:latin typeface="+mn-lt"/>
                          <a:ea typeface="+mn-ea"/>
                          <a:cs typeface="+mn-cs"/>
                        </a:rPr>
                        <a:t>-Dorog Futófesztivál</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az Otthon téren rendezte meg a </a:t>
                      </a:r>
                      <a:r>
                        <a:rPr lang="hu-HU" sz="1600" b="1" kern="1200" dirty="0" err="1">
                          <a:solidFill>
                            <a:schemeClr val="dk1"/>
                          </a:solidFill>
                          <a:effectLst/>
                          <a:latin typeface="+mn-lt"/>
                          <a:ea typeface="+mn-ea"/>
                          <a:cs typeface="+mn-cs"/>
                        </a:rPr>
                        <a:t>DorogiSport</a:t>
                      </a:r>
                      <a:r>
                        <a:rPr lang="hu-HU" sz="1600" b="1" kern="1200" dirty="0">
                          <a:solidFill>
                            <a:schemeClr val="dk1"/>
                          </a:solidFill>
                          <a:effectLst/>
                          <a:latin typeface="+mn-lt"/>
                          <a:ea typeface="+mn-ea"/>
                          <a:cs typeface="+mn-cs"/>
                        </a:rPr>
                        <a:t>, mintegy 1200 óvodás és diák részvételével a hagyományos őszi futóversenyt.</a:t>
                      </a:r>
                    </a:p>
                    <a:p>
                      <a:pPr marL="0" indent="-449580" algn="ctr" defTabSz="914400" rtl="0" eaLnBrk="1" latinLnBrk="0" hangingPunct="1">
                        <a:lnSpc>
                          <a:spcPct val="107000"/>
                        </a:lnSpc>
                        <a:spcAft>
                          <a:spcPts val="800"/>
                        </a:spcAft>
                      </a:pPr>
                      <a:r>
                        <a:rPr lang="hu-HU" sz="1600" b="1" kern="1200" dirty="0">
                          <a:solidFill>
                            <a:schemeClr val="dk1"/>
                          </a:solidFill>
                          <a:effectLst/>
                          <a:latin typeface="+mn-lt"/>
                          <a:ea typeface="+mn-ea"/>
                          <a:cs typeface="+mn-cs"/>
                        </a:rPr>
                        <a:t> </a:t>
                      </a:r>
                    </a:p>
                  </a:txBody>
                  <a:tcPr marL="68580" marR="68580" marT="0" marB="0">
                    <a:solidFill>
                      <a:srgbClr val="E9EBF5"/>
                    </a:solidFill>
                  </a:tcPr>
                </a:tc>
                <a:extLst>
                  <a:ext uri="{0D108BD9-81ED-4DB2-BD59-A6C34878D82A}">
                    <a16:rowId xmlns:a16="http://schemas.microsoft.com/office/drawing/2014/main" val="4204137493"/>
                  </a:ext>
                </a:extLst>
              </a:tr>
              <a:tr h="771449">
                <a:tc vMerge="1">
                  <a:txBody>
                    <a:bodyPr/>
                    <a:lstStyle/>
                    <a:p>
                      <a:endParaRPr lang="hu-HU"/>
                    </a:p>
                  </a:txBody>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Szeptember 28.</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Idősek világnapja</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Erős Gábor országgyűlési képviselő, </a:t>
                      </a:r>
                      <a:r>
                        <a:rPr lang="hu-HU" sz="1600" b="1" kern="1200" dirty="0" err="1">
                          <a:solidFill>
                            <a:schemeClr val="dk1"/>
                          </a:solidFill>
                          <a:effectLst/>
                          <a:latin typeface="+mn-lt"/>
                          <a:ea typeface="+mn-ea"/>
                          <a:cs typeface="+mn-cs"/>
                        </a:rPr>
                        <a:t>Romanek</a:t>
                      </a:r>
                      <a:r>
                        <a:rPr lang="hu-HU" sz="1600" b="1" kern="1200" dirty="0">
                          <a:solidFill>
                            <a:schemeClr val="dk1"/>
                          </a:solidFill>
                          <a:effectLst/>
                          <a:latin typeface="+mn-lt"/>
                          <a:ea typeface="+mn-ea"/>
                          <a:cs typeface="+mn-cs"/>
                        </a:rPr>
                        <a:t> Etelka, a vármegyei közgyűlés alelnöke, majd dr. </a:t>
                      </a:r>
                      <a:r>
                        <a:rPr lang="hu-HU" sz="1600" b="1" kern="1200" dirty="0" err="1">
                          <a:solidFill>
                            <a:schemeClr val="dk1"/>
                          </a:solidFill>
                          <a:effectLst/>
                          <a:latin typeface="+mn-lt"/>
                          <a:ea typeface="+mn-ea"/>
                          <a:cs typeface="+mn-cs"/>
                        </a:rPr>
                        <a:t>Tittmann</a:t>
                      </a:r>
                      <a:r>
                        <a:rPr lang="hu-HU" sz="1600" b="1" kern="1200" dirty="0">
                          <a:solidFill>
                            <a:schemeClr val="dk1"/>
                          </a:solidFill>
                          <a:effectLst/>
                          <a:latin typeface="+mn-lt"/>
                          <a:ea typeface="+mn-ea"/>
                          <a:cs typeface="+mn-cs"/>
                        </a:rPr>
                        <a:t> János polgármester köszöntőjét követően a Budapesti Operettszínház művészei adtak műsort.</a:t>
                      </a:r>
                    </a:p>
                    <a:p>
                      <a:pPr marL="0" indent="-449580" algn="ctr" defTabSz="914400" rtl="0" eaLnBrk="1" latinLnBrk="0" hangingPunct="1">
                        <a:lnSpc>
                          <a:spcPct val="107000"/>
                        </a:lnSpc>
                        <a:spcAft>
                          <a:spcPts val="800"/>
                        </a:spcAft>
                      </a:pPr>
                      <a:r>
                        <a:rPr lang="hu-HU" sz="1600" b="1" kern="1200" dirty="0">
                          <a:solidFill>
                            <a:schemeClr val="dk1"/>
                          </a:solidFill>
                          <a:effectLst/>
                          <a:latin typeface="+mn-lt"/>
                          <a:ea typeface="+mn-ea"/>
                          <a:cs typeface="+mn-cs"/>
                        </a:rPr>
                        <a:t> </a:t>
                      </a:r>
                    </a:p>
                  </a:txBody>
                  <a:tcPr marL="68580" marR="68580" marT="0" marB="0">
                    <a:solidFill>
                      <a:srgbClr val="E9EBF5"/>
                    </a:solidFill>
                  </a:tcPr>
                </a:tc>
                <a:extLst>
                  <a:ext uri="{0D108BD9-81ED-4DB2-BD59-A6C34878D82A}">
                    <a16:rowId xmlns:a16="http://schemas.microsoft.com/office/drawing/2014/main" val="507793931"/>
                  </a:ext>
                </a:extLst>
              </a:tr>
            </a:tbl>
          </a:graphicData>
        </a:graphic>
      </p:graphicFrame>
    </p:spTree>
    <p:extLst>
      <p:ext uri="{BB962C8B-B14F-4D97-AF65-F5344CB8AC3E}">
        <p14:creationId xmlns:p14="http://schemas.microsoft.com/office/powerpoint/2010/main" val="31315793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4" name="Cím 3">
            <a:extLst>
              <a:ext uri="{FF2B5EF4-FFF2-40B4-BE49-F238E27FC236}">
                <a16:creationId xmlns:a16="http://schemas.microsoft.com/office/drawing/2014/main" id="{9B56C24E-5FE9-46FB-9CD7-43F970DD89BC}"/>
              </a:ext>
            </a:extLst>
          </p:cNvPr>
          <p:cNvSpPr>
            <a:spLocks noGrp="1"/>
          </p:cNvSpPr>
          <p:nvPr>
            <p:ph type="title"/>
          </p:nvPr>
        </p:nvSpPr>
        <p:spPr>
          <a:xfrm>
            <a:off x="838200" y="-186418"/>
            <a:ext cx="10515600" cy="1325563"/>
          </a:xfrm>
        </p:spPr>
        <p:txBody>
          <a:bodyPr/>
          <a:lstStyle/>
          <a:p>
            <a:pPr algn="ctr"/>
            <a:r>
              <a:rPr lang="hu-HU" b="1" dirty="0"/>
              <a:t>2025. Események</a:t>
            </a:r>
          </a:p>
        </p:txBody>
      </p:sp>
      <p:graphicFrame>
        <p:nvGraphicFramePr>
          <p:cNvPr id="3" name="Táblázat 2">
            <a:extLst>
              <a:ext uri="{FF2B5EF4-FFF2-40B4-BE49-F238E27FC236}">
                <a16:creationId xmlns:a16="http://schemas.microsoft.com/office/drawing/2014/main" id="{AB02058B-9BCB-4FD3-AB48-AA1CD4FF2D3B}"/>
              </a:ext>
            </a:extLst>
          </p:cNvPr>
          <p:cNvGraphicFramePr>
            <a:graphicFrameLocks noGrp="1"/>
          </p:cNvGraphicFramePr>
          <p:nvPr>
            <p:extLst>
              <p:ext uri="{D42A27DB-BD31-4B8C-83A1-F6EECF244321}">
                <p14:modId xmlns:p14="http://schemas.microsoft.com/office/powerpoint/2010/main" val="3247809234"/>
              </p:ext>
            </p:extLst>
          </p:nvPr>
        </p:nvGraphicFramePr>
        <p:xfrm>
          <a:off x="1" y="1201964"/>
          <a:ext cx="12191999" cy="5306113"/>
        </p:xfrm>
        <a:graphic>
          <a:graphicData uri="http://schemas.openxmlformats.org/drawingml/2006/table">
            <a:tbl>
              <a:tblPr>
                <a:tableStyleId>{5C22544A-7EE6-4342-B048-85BDC9FD1C3A}</a:tableStyleId>
              </a:tblPr>
              <a:tblGrid>
                <a:gridCol w="1161143">
                  <a:extLst>
                    <a:ext uri="{9D8B030D-6E8A-4147-A177-3AD203B41FA5}">
                      <a16:colId xmlns:a16="http://schemas.microsoft.com/office/drawing/2014/main" val="236038850"/>
                    </a:ext>
                  </a:extLst>
                </a:gridCol>
                <a:gridCol w="2053111">
                  <a:extLst>
                    <a:ext uri="{9D8B030D-6E8A-4147-A177-3AD203B41FA5}">
                      <a16:colId xmlns:a16="http://schemas.microsoft.com/office/drawing/2014/main" val="3542349974"/>
                    </a:ext>
                  </a:extLst>
                </a:gridCol>
                <a:gridCol w="2715490">
                  <a:extLst>
                    <a:ext uri="{9D8B030D-6E8A-4147-A177-3AD203B41FA5}">
                      <a16:colId xmlns:a16="http://schemas.microsoft.com/office/drawing/2014/main" val="2321464589"/>
                    </a:ext>
                  </a:extLst>
                </a:gridCol>
                <a:gridCol w="6262255">
                  <a:extLst>
                    <a:ext uri="{9D8B030D-6E8A-4147-A177-3AD203B41FA5}">
                      <a16:colId xmlns:a16="http://schemas.microsoft.com/office/drawing/2014/main" val="404895568"/>
                    </a:ext>
                  </a:extLst>
                </a:gridCol>
              </a:tblGrid>
              <a:tr h="771449">
                <a:tc>
                  <a:txBody>
                    <a:bodyPr/>
                    <a:lstStyle/>
                    <a:p>
                      <a:pPr algn="ctr">
                        <a:spcAft>
                          <a:spcPts val="0"/>
                        </a:spcAft>
                      </a:pPr>
                      <a:r>
                        <a:rPr lang="hu-HU" sz="1200" b="1" dirty="0">
                          <a:effectLst/>
                        </a:rPr>
                        <a:t>ÉV</a:t>
                      </a:r>
                    </a:p>
                    <a:p>
                      <a:pPr algn="ctr">
                        <a:spcAft>
                          <a:spcPts val="0"/>
                        </a:spcAft>
                      </a:pPr>
                      <a:r>
                        <a:rPr lang="hu-HU" sz="1200" b="1" dirty="0">
                          <a:effectLst/>
                        </a:rPr>
                        <a:t> </a:t>
                      </a:r>
                      <a:endParaRPr lang="hu-HU" sz="1200" b="1" dirty="0">
                        <a:effectLst/>
                        <a:latin typeface="Times New Roman" panose="02020603050405020304" pitchFamily="18" charset="0"/>
                        <a:ea typeface="Times New Roman" panose="02020603050405020304" pitchFamily="18" charset="0"/>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marL="0" indent="-449580" algn="ctr" defTabSz="914400" rtl="0" eaLnBrk="1" latinLnBrk="0" hangingPunct="1">
                        <a:spcAft>
                          <a:spcPts val="0"/>
                        </a:spcAft>
                      </a:pPr>
                      <a:r>
                        <a:rPr lang="hu-HU" sz="1600" b="1" kern="1200" dirty="0">
                          <a:solidFill>
                            <a:schemeClr val="dk1"/>
                          </a:solidFill>
                          <a:effectLst/>
                          <a:latin typeface="+mn-lt"/>
                          <a:ea typeface="+mn-ea"/>
                          <a:cs typeface="+mn-cs"/>
                        </a:rPr>
                        <a:t>Dátum</a:t>
                      </a:r>
                    </a:p>
                  </a:txBody>
                  <a:tcPr marL="39619" marR="39619" marT="0" marB="0" anchor="ctr">
                    <a:lnB w="12700" cap="flat" cmpd="sng" algn="ctr">
                      <a:solidFill>
                        <a:schemeClr val="tx1"/>
                      </a:solidFill>
                      <a:prstDash val="solid"/>
                      <a:round/>
                      <a:headEnd type="none" w="med" len="med"/>
                      <a:tailEnd type="none" w="med" len="med"/>
                    </a:lnB>
                  </a:tcPr>
                </a:tc>
                <a:tc>
                  <a:txBody>
                    <a:bodyPr/>
                    <a:lstStyle/>
                    <a:p>
                      <a:pPr marL="0" indent="-449580" algn="ctr" defTabSz="914400" rtl="0" eaLnBrk="1" latinLnBrk="0" hangingPunct="1">
                        <a:spcAft>
                          <a:spcPts val="0"/>
                        </a:spcAft>
                      </a:pPr>
                      <a:r>
                        <a:rPr lang="hu-HU" sz="1600" b="1" kern="1200" dirty="0">
                          <a:solidFill>
                            <a:schemeClr val="dk1"/>
                          </a:solidFill>
                          <a:effectLst/>
                          <a:latin typeface="+mn-lt"/>
                          <a:ea typeface="+mn-ea"/>
                          <a:cs typeface="+mn-cs"/>
                        </a:rPr>
                        <a:t>Esemény</a:t>
                      </a:r>
                    </a:p>
                  </a:txBody>
                  <a:tcPr marL="39619" marR="39619" marT="0" marB="0" anchor="ctr">
                    <a:lnB w="12700" cap="flat" cmpd="sng" algn="ctr">
                      <a:solidFill>
                        <a:schemeClr val="tx1"/>
                      </a:solidFill>
                      <a:prstDash val="solid"/>
                      <a:round/>
                      <a:headEnd type="none" w="med" len="med"/>
                      <a:tailEnd type="none" w="med" len="med"/>
                    </a:lnB>
                  </a:tcPr>
                </a:tc>
                <a:tc>
                  <a:txBody>
                    <a:bodyPr/>
                    <a:lstStyle/>
                    <a:p>
                      <a:pPr marL="0" indent="-449580" algn="ctr" defTabSz="914400" rtl="0" eaLnBrk="1" latinLnBrk="0" hangingPunct="1">
                        <a:spcAft>
                          <a:spcPts val="0"/>
                        </a:spcAft>
                      </a:pPr>
                      <a:r>
                        <a:rPr lang="hu-HU" sz="1600" b="1" kern="1200" dirty="0">
                          <a:solidFill>
                            <a:schemeClr val="dk1"/>
                          </a:solidFill>
                          <a:effectLst/>
                          <a:latin typeface="+mn-lt"/>
                          <a:ea typeface="+mn-ea"/>
                          <a:cs typeface="+mn-cs"/>
                        </a:rPr>
                        <a:t>Összefoglaló</a:t>
                      </a:r>
                    </a:p>
                  </a:txBody>
                  <a:tcPr marL="39619" marR="39619"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0953437"/>
                  </a:ext>
                </a:extLst>
              </a:tr>
              <a:tr h="378743">
                <a:tc rowSpan="4">
                  <a:txBody>
                    <a:bodyPr/>
                    <a:lstStyle/>
                    <a:p>
                      <a:pPr algn="ctr"/>
                      <a:br>
                        <a:rPr lang="hu-HU" dirty="0"/>
                      </a:br>
                      <a:br>
                        <a:rPr lang="hu-HU" dirty="0"/>
                      </a:br>
                      <a:br>
                        <a:rPr lang="hu-HU" dirty="0"/>
                      </a:br>
                      <a:br>
                        <a:rPr lang="hu-HU" dirty="0"/>
                      </a:br>
                      <a:br>
                        <a:rPr lang="hu-HU" dirty="0"/>
                      </a:br>
                      <a:br>
                        <a:rPr lang="hu-HU" dirty="0"/>
                      </a:br>
                      <a:br>
                        <a:rPr lang="hu-HU" dirty="0"/>
                      </a:br>
                      <a:r>
                        <a:rPr lang="hu-HU" sz="1600" b="1" kern="1200" dirty="0">
                          <a:solidFill>
                            <a:schemeClr val="dk1"/>
                          </a:solidFill>
                          <a:effectLst/>
                          <a:latin typeface="+mn-lt"/>
                          <a:ea typeface="+mn-ea"/>
                          <a:cs typeface="+mn-cs"/>
                        </a:rPr>
                        <a:t>2025</a:t>
                      </a:r>
                    </a:p>
                  </a:txBody>
                  <a:tcPr>
                    <a:lnT w="12700" cap="flat" cmpd="sng" algn="ctr">
                      <a:solidFill>
                        <a:schemeClr val="tx1"/>
                      </a:solidFill>
                      <a:prstDash val="solid"/>
                      <a:round/>
                      <a:headEnd type="none" w="med" len="med"/>
                      <a:tailEnd type="none" w="med" len="med"/>
                    </a:lnT>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Október 4.</a:t>
                      </a:r>
                    </a:p>
                  </a:txBody>
                  <a:tcPr marL="68580" marR="68580" marT="0" marB="0">
                    <a:lnT w="12700" cap="flat" cmpd="sng" algn="ctr">
                      <a:solidFill>
                        <a:schemeClr val="tx1"/>
                      </a:solidFill>
                      <a:prstDash val="solid"/>
                      <a:round/>
                      <a:headEnd type="none" w="med" len="med"/>
                      <a:tailEnd type="none" w="med" len="med"/>
                    </a:lnT>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II. DÖFI – Dorogi Őszi Fesztivál</a:t>
                      </a:r>
                    </a:p>
                  </a:txBody>
                  <a:tcPr marL="68580" marR="68580" marT="0" marB="0">
                    <a:lnT w="12700" cap="flat" cmpd="sng" algn="ctr">
                      <a:solidFill>
                        <a:schemeClr val="tx1"/>
                      </a:solidFill>
                      <a:prstDash val="solid"/>
                      <a:round/>
                      <a:headEnd type="none" w="med" len="med"/>
                      <a:tailEnd type="none" w="med" len="med"/>
                    </a:lnT>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Koncertet adott a Dorogi Bányász Zenekar és az XLF Partizenekar. Sváb ételeket kóstolhattak a résztvevők a teraszon.</a:t>
                      </a:r>
                    </a:p>
                    <a:p>
                      <a:pPr marL="0" indent="-449580" algn="ctr" defTabSz="914400" rtl="0" eaLnBrk="1" latinLnBrk="0" hangingPunct="1">
                        <a:lnSpc>
                          <a:spcPct val="107000"/>
                        </a:lnSpc>
                        <a:spcAft>
                          <a:spcPts val="800"/>
                        </a:spcAft>
                      </a:pPr>
                      <a:r>
                        <a:rPr lang="hu-HU" sz="1600" b="1" kern="1200" dirty="0">
                          <a:solidFill>
                            <a:schemeClr val="dk1"/>
                          </a:solidFill>
                          <a:effectLst/>
                          <a:latin typeface="+mn-lt"/>
                          <a:ea typeface="+mn-ea"/>
                          <a:cs typeface="+mn-cs"/>
                        </a:rPr>
                        <a:t> </a:t>
                      </a:r>
                    </a:p>
                  </a:txBody>
                  <a:tcPr marL="68580" marR="68580" marT="0" marB="0">
                    <a:lnT w="12700" cap="flat" cmpd="sng" algn="ctr">
                      <a:solidFill>
                        <a:schemeClr val="tx1"/>
                      </a:solidFill>
                      <a:prstDash val="solid"/>
                      <a:round/>
                      <a:headEnd type="none" w="med" len="med"/>
                      <a:tailEnd type="none" w="med" len="med"/>
                    </a:lnT>
                    <a:solidFill>
                      <a:srgbClr val="E9EBF5"/>
                    </a:solidFill>
                  </a:tcPr>
                </a:tc>
                <a:extLst>
                  <a:ext uri="{0D108BD9-81ED-4DB2-BD59-A6C34878D82A}">
                    <a16:rowId xmlns:a16="http://schemas.microsoft.com/office/drawing/2014/main" val="883899376"/>
                  </a:ext>
                </a:extLst>
              </a:tr>
              <a:tr h="488900">
                <a:tc vMerge="1">
                  <a:txBody>
                    <a:bodyPr/>
                    <a:lstStyle/>
                    <a:p>
                      <a:endParaRPr lang="hu-HU"/>
                    </a:p>
                  </a:txBody>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Október 5.</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Bringás </a:t>
                      </a:r>
                      <a:r>
                        <a:rPr lang="hu-HU" sz="1600" b="1" kern="1200" dirty="0" err="1">
                          <a:solidFill>
                            <a:schemeClr val="dk1"/>
                          </a:solidFill>
                          <a:effectLst/>
                          <a:latin typeface="+mn-lt"/>
                          <a:ea typeface="+mn-ea"/>
                          <a:cs typeface="+mn-cs"/>
                        </a:rPr>
                        <a:t>Fieszta</a:t>
                      </a:r>
                      <a:endParaRPr lang="hu-HU" sz="1600" b="1" kern="1200" dirty="0">
                        <a:solidFill>
                          <a:schemeClr val="dk1"/>
                        </a:solidFill>
                        <a:effectLst/>
                        <a:latin typeface="+mn-lt"/>
                        <a:ea typeface="+mn-ea"/>
                        <a:cs typeface="+mn-cs"/>
                      </a:endParaRP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a Dorogi Kerékpáros egyesület rendezte meg az Otthon téren több mint 200 résztvevővel. </a:t>
                      </a:r>
                    </a:p>
                    <a:p>
                      <a:pPr marL="0" indent="-449580" algn="ctr" defTabSz="914400" rtl="0" eaLnBrk="1" latinLnBrk="0" hangingPunct="1">
                        <a:lnSpc>
                          <a:spcPct val="107000"/>
                        </a:lnSpc>
                        <a:spcAft>
                          <a:spcPts val="800"/>
                        </a:spcAft>
                      </a:pPr>
                      <a:r>
                        <a:rPr lang="hu-HU" sz="1600" b="1" kern="1200" dirty="0">
                          <a:solidFill>
                            <a:schemeClr val="dk1"/>
                          </a:solidFill>
                          <a:effectLst/>
                          <a:latin typeface="+mn-lt"/>
                          <a:ea typeface="+mn-ea"/>
                          <a:cs typeface="+mn-cs"/>
                        </a:rPr>
                        <a:t> </a:t>
                      </a:r>
                    </a:p>
                  </a:txBody>
                  <a:tcPr marL="68580" marR="68580" marT="0" marB="0">
                    <a:solidFill>
                      <a:srgbClr val="E9EBF5"/>
                    </a:solidFill>
                  </a:tcPr>
                </a:tc>
                <a:extLst>
                  <a:ext uri="{0D108BD9-81ED-4DB2-BD59-A6C34878D82A}">
                    <a16:rowId xmlns:a16="http://schemas.microsoft.com/office/drawing/2014/main" val="2026476891"/>
                  </a:ext>
                </a:extLst>
              </a:tr>
              <a:tr h="319655">
                <a:tc vMerge="1">
                  <a:txBody>
                    <a:bodyPr/>
                    <a:lstStyle/>
                    <a:p>
                      <a:endParaRPr lang="hu-HU"/>
                    </a:p>
                  </a:txBody>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Október 23.</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Megemlékezés, koszorúzás</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A koszorúzást megelőzően a Zrínyi iskola diákjainak műsorát láthatták a megemlékezők.</a:t>
                      </a:r>
                    </a:p>
                    <a:p>
                      <a:pPr marL="0" indent="-449580" algn="ctr" defTabSz="914400" rtl="0" eaLnBrk="1" latinLnBrk="0" hangingPunct="1">
                        <a:lnSpc>
                          <a:spcPct val="107000"/>
                        </a:lnSpc>
                        <a:spcAft>
                          <a:spcPts val="800"/>
                        </a:spcAft>
                      </a:pPr>
                      <a:r>
                        <a:rPr lang="hu-HU" sz="1600" b="1" kern="1200" dirty="0">
                          <a:solidFill>
                            <a:schemeClr val="dk1"/>
                          </a:solidFill>
                          <a:effectLst/>
                          <a:latin typeface="+mn-lt"/>
                          <a:ea typeface="+mn-ea"/>
                          <a:cs typeface="+mn-cs"/>
                        </a:rPr>
                        <a:t> </a:t>
                      </a:r>
                    </a:p>
                  </a:txBody>
                  <a:tcPr marL="68580" marR="68580" marT="0" marB="0">
                    <a:solidFill>
                      <a:srgbClr val="E9EBF5"/>
                    </a:solidFill>
                  </a:tcPr>
                </a:tc>
                <a:extLst>
                  <a:ext uri="{0D108BD9-81ED-4DB2-BD59-A6C34878D82A}">
                    <a16:rowId xmlns:a16="http://schemas.microsoft.com/office/drawing/2014/main" val="913244689"/>
                  </a:ext>
                </a:extLst>
              </a:tr>
              <a:tr h="435355">
                <a:tc vMerge="1">
                  <a:txBody>
                    <a:bodyPr/>
                    <a:lstStyle/>
                    <a:p>
                      <a:endParaRPr lang="hu-HU"/>
                    </a:p>
                  </a:txBody>
                  <a:tcPr/>
                </a:tc>
                <a:tc>
                  <a:txBody>
                    <a:bodyPr/>
                    <a:lstStyle/>
                    <a:p>
                      <a:pPr marL="0" indent="-449580" algn="ctr" defTabSz="914400" rtl="0" eaLnBrk="1" latinLnBrk="0" hangingPunct="1">
                        <a:lnSpc>
                          <a:spcPct val="107000"/>
                        </a:lnSpc>
                        <a:spcAft>
                          <a:spcPts val="800"/>
                        </a:spcAft>
                      </a:pPr>
                      <a:br>
                        <a:rPr lang="hu-HU" sz="1600" b="1" kern="1200">
                          <a:solidFill>
                            <a:schemeClr val="dk1"/>
                          </a:solidFill>
                          <a:effectLst/>
                          <a:latin typeface="+mn-lt"/>
                          <a:ea typeface="+mn-ea"/>
                          <a:cs typeface="+mn-cs"/>
                        </a:rPr>
                      </a:br>
                      <a:br>
                        <a:rPr lang="hu-HU" sz="1600" b="1" kern="1200">
                          <a:solidFill>
                            <a:schemeClr val="dk1"/>
                          </a:solidFill>
                          <a:effectLst/>
                          <a:latin typeface="+mn-lt"/>
                          <a:ea typeface="+mn-ea"/>
                          <a:cs typeface="+mn-cs"/>
                        </a:rPr>
                      </a:br>
                      <a:r>
                        <a:rPr lang="hu-HU" sz="1600" b="1" kern="1200">
                          <a:solidFill>
                            <a:schemeClr val="dk1"/>
                          </a:solidFill>
                          <a:effectLst/>
                          <a:latin typeface="+mn-lt"/>
                          <a:ea typeface="+mn-ea"/>
                          <a:cs typeface="+mn-cs"/>
                        </a:rPr>
                        <a:t>Október </a:t>
                      </a:r>
                      <a:r>
                        <a:rPr lang="hu-HU" sz="1600" b="1" kern="1200" dirty="0">
                          <a:solidFill>
                            <a:schemeClr val="dk1"/>
                          </a:solidFill>
                          <a:effectLst/>
                          <a:latin typeface="+mn-lt"/>
                          <a:ea typeface="+mn-ea"/>
                          <a:cs typeface="+mn-cs"/>
                        </a:rPr>
                        <a:t>25-26.</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Japán Napok</a:t>
                      </a:r>
                    </a:p>
                  </a:txBody>
                  <a:tcPr marL="68580" marR="68580" marT="0" marB="0">
                    <a:solidFill>
                      <a:srgbClr val="E9EBF5"/>
                    </a:solidFill>
                  </a:tcPr>
                </a:tc>
                <a:tc>
                  <a:txBody>
                    <a:bodyPr/>
                    <a:lstStyle/>
                    <a:p>
                      <a:pPr marL="0" indent="-449580" algn="ctr" defTabSz="914400" rtl="0" eaLnBrk="1" latinLnBrk="0" hangingPunct="1">
                        <a:lnSpc>
                          <a:spcPct val="107000"/>
                        </a:lnSpc>
                        <a:spcAft>
                          <a:spcPts val="800"/>
                        </a:spcAft>
                      </a:pPr>
                      <a:br>
                        <a:rPr lang="hu-HU" sz="1600" b="1" kern="1200" dirty="0">
                          <a:solidFill>
                            <a:schemeClr val="dk1"/>
                          </a:solidFill>
                          <a:effectLst/>
                          <a:latin typeface="+mn-lt"/>
                          <a:ea typeface="+mn-ea"/>
                          <a:cs typeface="+mn-cs"/>
                        </a:rPr>
                      </a:br>
                      <a:r>
                        <a:rPr lang="hu-HU" sz="1600" b="1" kern="1200" dirty="0">
                          <a:solidFill>
                            <a:schemeClr val="dk1"/>
                          </a:solidFill>
                          <a:effectLst/>
                          <a:latin typeface="+mn-lt"/>
                          <a:ea typeface="+mn-ea"/>
                          <a:cs typeface="+mn-cs"/>
                        </a:rPr>
                        <a:t>Az önkormányzat anyagi támogatásával a Japán-Magyar Baráti Társaság egy sokszínű kulturális eseményt rendezett városunkban.</a:t>
                      </a:r>
                    </a:p>
                    <a:p>
                      <a:pPr marL="0" indent="-449580" algn="ctr" defTabSz="914400" rtl="0" eaLnBrk="1" latinLnBrk="0" hangingPunct="1">
                        <a:lnSpc>
                          <a:spcPct val="107000"/>
                        </a:lnSpc>
                        <a:spcAft>
                          <a:spcPts val="800"/>
                        </a:spcAft>
                      </a:pPr>
                      <a:r>
                        <a:rPr lang="hu-HU" sz="1600" b="1" kern="1200" dirty="0">
                          <a:solidFill>
                            <a:schemeClr val="dk1"/>
                          </a:solidFill>
                          <a:effectLst/>
                          <a:latin typeface="+mn-lt"/>
                          <a:ea typeface="+mn-ea"/>
                          <a:cs typeface="+mn-cs"/>
                        </a:rPr>
                        <a:t> </a:t>
                      </a:r>
                    </a:p>
                  </a:txBody>
                  <a:tcPr marL="68580" marR="68580" marT="0" marB="0">
                    <a:solidFill>
                      <a:srgbClr val="E9EBF5"/>
                    </a:solidFill>
                  </a:tcPr>
                </a:tc>
                <a:extLst>
                  <a:ext uri="{0D108BD9-81ED-4DB2-BD59-A6C34878D82A}">
                    <a16:rowId xmlns:a16="http://schemas.microsoft.com/office/drawing/2014/main" val="3137789732"/>
                  </a:ext>
                </a:extLst>
              </a:tr>
            </a:tbl>
          </a:graphicData>
        </a:graphic>
      </p:graphicFrame>
    </p:spTree>
    <p:extLst>
      <p:ext uri="{BB962C8B-B14F-4D97-AF65-F5344CB8AC3E}">
        <p14:creationId xmlns:p14="http://schemas.microsoft.com/office/powerpoint/2010/main" val="3102741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1027" name="Szövegdoboz 5"/>
          <p:cNvSpPr txBox="1">
            <a:spLocks noChangeArrowheads="1"/>
          </p:cNvSpPr>
          <p:nvPr/>
        </p:nvSpPr>
        <p:spPr bwMode="auto">
          <a:xfrm>
            <a:off x="4557713" y="188640"/>
            <a:ext cx="3466526" cy="369332"/>
          </a:xfrm>
          <a:prstGeom prst="rect">
            <a:avLst/>
          </a:prstGeom>
          <a:noFill/>
          <a:ln w="9525">
            <a:noFill/>
            <a:miter lim="800000"/>
            <a:headEnd/>
            <a:tailEnd/>
          </a:ln>
        </p:spPr>
        <p:txBody>
          <a:bodyPr wrap="none">
            <a:spAutoFit/>
          </a:bodyPr>
          <a:lstStyle/>
          <a:p>
            <a:pPr algn="ctr" fontAlgn="base">
              <a:spcBef>
                <a:spcPct val="0"/>
              </a:spcBef>
              <a:spcAft>
                <a:spcPct val="0"/>
              </a:spcAft>
            </a:pPr>
            <a:r>
              <a:rPr lang="hu-HU" dirty="0">
                <a:solidFill>
                  <a:prstClr val="black"/>
                </a:solidFill>
                <a:latin typeface="Calibri" pitchFamily="34" charset="0"/>
              </a:rPr>
              <a:t>KÖLTSÉGVETÉSI KIADÁSOK (ezer Ft)</a:t>
            </a:r>
          </a:p>
        </p:txBody>
      </p:sp>
      <p:graphicFrame>
        <p:nvGraphicFramePr>
          <p:cNvPr id="9" name="Diagram 8"/>
          <p:cNvGraphicFramePr/>
          <p:nvPr>
            <p:extLst>
              <p:ext uri="{D42A27DB-BD31-4B8C-83A1-F6EECF244321}">
                <p14:modId xmlns:p14="http://schemas.microsoft.com/office/powerpoint/2010/main" val="3044747326"/>
              </p:ext>
            </p:extLst>
          </p:nvPr>
        </p:nvGraphicFramePr>
        <p:xfrm>
          <a:off x="142875" y="557972"/>
          <a:ext cx="11982450" cy="630002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89288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052" name="Szövegdoboz 5"/>
          <p:cNvSpPr txBox="1">
            <a:spLocks noChangeArrowheads="1"/>
          </p:cNvSpPr>
          <p:nvPr/>
        </p:nvSpPr>
        <p:spPr bwMode="auto">
          <a:xfrm>
            <a:off x="4583832" y="208952"/>
            <a:ext cx="3003550" cy="369888"/>
          </a:xfrm>
          <a:prstGeom prst="rect">
            <a:avLst/>
          </a:prstGeom>
          <a:noFill/>
          <a:ln w="9525">
            <a:noFill/>
            <a:miter lim="800000"/>
            <a:headEnd/>
            <a:tailEnd/>
          </a:ln>
        </p:spPr>
        <p:txBody>
          <a:bodyPr wrap="none">
            <a:spAutoFit/>
          </a:bodyPr>
          <a:lstStyle/>
          <a:p>
            <a:pPr algn="ctr" fontAlgn="base">
              <a:spcBef>
                <a:spcPct val="0"/>
              </a:spcBef>
              <a:spcAft>
                <a:spcPct val="0"/>
              </a:spcAft>
            </a:pPr>
            <a:r>
              <a:rPr lang="hu-HU" dirty="0">
                <a:solidFill>
                  <a:prstClr val="black"/>
                </a:solidFill>
                <a:latin typeface="Calibri" pitchFamily="34" charset="0"/>
              </a:rPr>
              <a:t>A KÖLTSÉGVETÉS FELOSZTÁSA </a:t>
            </a:r>
          </a:p>
        </p:txBody>
      </p:sp>
      <p:graphicFrame>
        <p:nvGraphicFramePr>
          <p:cNvPr id="11" name="Diagram 10"/>
          <p:cNvGraphicFramePr/>
          <p:nvPr>
            <p:extLst>
              <p:ext uri="{D42A27DB-BD31-4B8C-83A1-F6EECF244321}">
                <p14:modId xmlns:p14="http://schemas.microsoft.com/office/powerpoint/2010/main" val="1004072770"/>
              </p:ext>
            </p:extLst>
          </p:nvPr>
        </p:nvGraphicFramePr>
        <p:xfrm>
          <a:off x="3966543" y="578840"/>
          <a:ext cx="8352928" cy="256770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1" name="Diagram 30">
            <a:extLst>
              <a:ext uri="{FF2B5EF4-FFF2-40B4-BE49-F238E27FC236}">
                <a16:creationId xmlns:a16="http://schemas.microsoft.com/office/drawing/2014/main" id="{84F422D9-D676-4E87-92F5-D458A288E344}"/>
              </a:ext>
            </a:extLst>
          </p:cNvPr>
          <p:cNvGraphicFramePr/>
          <p:nvPr>
            <p:extLst>
              <p:ext uri="{D42A27DB-BD31-4B8C-83A1-F6EECF244321}">
                <p14:modId xmlns:p14="http://schemas.microsoft.com/office/powerpoint/2010/main" val="2004718363"/>
              </p:ext>
            </p:extLst>
          </p:nvPr>
        </p:nvGraphicFramePr>
        <p:xfrm>
          <a:off x="1341857" y="2878886"/>
          <a:ext cx="8438148" cy="36691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4" name="Szövegdoboz 3"/>
          <p:cNvSpPr txBox="1"/>
          <p:nvPr/>
        </p:nvSpPr>
        <p:spPr>
          <a:xfrm>
            <a:off x="4296278" y="116633"/>
            <a:ext cx="3438570" cy="276999"/>
          </a:xfrm>
          <a:prstGeom prst="rect">
            <a:avLst/>
          </a:prstGeom>
          <a:noFill/>
        </p:spPr>
        <p:txBody>
          <a:bodyPr wrap="none" rtlCol="0" anchor="ctr">
            <a:spAutoFit/>
          </a:bodyPr>
          <a:lstStyle/>
          <a:p>
            <a:pPr algn="ctr"/>
            <a:r>
              <a:rPr lang="hu-HU" sz="1200" b="1" dirty="0">
                <a:cs typeface="Arial" pitchFamily="34" charset="0"/>
              </a:rPr>
              <a:t>Kimutatás az Önkormányzat bevételéről 2014-2024</a:t>
            </a:r>
          </a:p>
        </p:txBody>
      </p:sp>
      <p:graphicFrame>
        <p:nvGraphicFramePr>
          <p:cNvPr id="7" name="Diagram 6"/>
          <p:cNvGraphicFramePr/>
          <p:nvPr>
            <p:extLst>
              <p:ext uri="{D42A27DB-BD31-4B8C-83A1-F6EECF244321}">
                <p14:modId xmlns:p14="http://schemas.microsoft.com/office/powerpoint/2010/main" val="911709531"/>
              </p:ext>
            </p:extLst>
          </p:nvPr>
        </p:nvGraphicFramePr>
        <p:xfrm>
          <a:off x="0" y="393632"/>
          <a:ext cx="12192000" cy="646436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16793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EDD108C4-2DC5-CEE7-D8DB-A81619F7A8B1}"/>
              </a:ext>
            </a:extLst>
          </p:cNvPr>
          <p:cNvSpPr>
            <a:spLocks noGrp="1"/>
          </p:cNvSpPr>
          <p:nvPr>
            <p:ph type="title"/>
          </p:nvPr>
        </p:nvSpPr>
        <p:spPr>
          <a:xfrm>
            <a:off x="1333500" y="327025"/>
            <a:ext cx="10515600" cy="1325563"/>
          </a:xfrm>
        </p:spPr>
        <p:txBody>
          <a:bodyPr/>
          <a:lstStyle/>
          <a:p>
            <a:pPr algn="ctr" fontAlgn="base">
              <a:spcAft>
                <a:spcPct val="0"/>
              </a:spcAft>
            </a:pPr>
            <a:r>
              <a:rPr lang="hu-HU" sz="1800">
                <a:solidFill>
                  <a:prstClr val="black"/>
                </a:solidFill>
                <a:latin typeface="Calibri" pitchFamily="34" charset="0"/>
                <a:ea typeface="+mn-ea"/>
                <a:cs typeface="+mn-cs"/>
              </a:rPr>
              <a:t>Szociálpolitikai költségvetés megoszlása</a:t>
            </a:r>
            <a:endParaRPr lang="hu-HU" sz="1800" dirty="0">
              <a:solidFill>
                <a:prstClr val="black"/>
              </a:solidFill>
              <a:latin typeface="Calibri" pitchFamily="34" charset="0"/>
              <a:ea typeface="+mn-ea"/>
              <a:cs typeface="+mn-cs"/>
            </a:endParaRPr>
          </a:p>
        </p:txBody>
      </p:sp>
      <p:graphicFrame>
        <p:nvGraphicFramePr>
          <p:cNvPr id="8" name="Tartalom helye 7">
            <a:extLst>
              <a:ext uri="{FF2B5EF4-FFF2-40B4-BE49-F238E27FC236}">
                <a16:creationId xmlns:a16="http://schemas.microsoft.com/office/drawing/2014/main" id="{DFC16646-0866-94C6-7F1B-7059DB2395B6}"/>
              </a:ext>
            </a:extLst>
          </p:cNvPr>
          <p:cNvGraphicFramePr>
            <a:graphicFrameLocks noGrp="1"/>
          </p:cNvGraphicFramePr>
          <p:nvPr>
            <p:ph idx="1"/>
            <p:extLst>
              <p:ext uri="{D42A27DB-BD31-4B8C-83A1-F6EECF244321}">
                <p14:modId xmlns:p14="http://schemas.microsoft.com/office/powerpoint/2010/main" val="785213984"/>
              </p:ext>
            </p:extLst>
          </p:nvPr>
        </p:nvGraphicFramePr>
        <p:xfrm>
          <a:off x="838200" y="1825625"/>
          <a:ext cx="10515600" cy="443663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56525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4" name="Cím 3">
            <a:extLst>
              <a:ext uri="{FF2B5EF4-FFF2-40B4-BE49-F238E27FC236}">
                <a16:creationId xmlns:a16="http://schemas.microsoft.com/office/drawing/2014/main" id="{9B56C24E-5FE9-46FB-9CD7-43F970DD89BC}"/>
              </a:ext>
            </a:extLst>
          </p:cNvPr>
          <p:cNvSpPr>
            <a:spLocks noGrp="1"/>
          </p:cNvSpPr>
          <p:nvPr>
            <p:ph type="title"/>
          </p:nvPr>
        </p:nvSpPr>
        <p:spPr>
          <a:xfrm>
            <a:off x="838200" y="-186418"/>
            <a:ext cx="10515600" cy="1325563"/>
          </a:xfrm>
        </p:spPr>
        <p:txBody>
          <a:bodyPr/>
          <a:lstStyle/>
          <a:p>
            <a:pPr algn="ctr"/>
            <a:r>
              <a:rPr lang="hu-HU" b="1" dirty="0"/>
              <a:t>2025. Évi beruházások, felújítások</a:t>
            </a:r>
          </a:p>
        </p:txBody>
      </p:sp>
      <p:graphicFrame>
        <p:nvGraphicFramePr>
          <p:cNvPr id="3" name="Táblázat 2">
            <a:extLst>
              <a:ext uri="{FF2B5EF4-FFF2-40B4-BE49-F238E27FC236}">
                <a16:creationId xmlns:a16="http://schemas.microsoft.com/office/drawing/2014/main" id="{AB02058B-9BCB-4FD3-AB48-AA1CD4FF2D3B}"/>
              </a:ext>
            </a:extLst>
          </p:cNvPr>
          <p:cNvGraphicFramePr>
            <a:graphicFrameLocks noGrp="1"/>
          </p:cNvGraphicFramePr>
          <p:nvPr>
            <p:extLst>
              <p:ext uri="{D42A27DB-BD31-4B8C-83A1-F6EECF244321}">
                <p14:modId xmlns:p14="http://schemas.microsoft.com/office/powerpoint/2010/main" val="3664665608"/>
              </p:ext>
            </p:extLst>
          </p:nvPr>
        </p:nvGraphicFramePr>
        <p:xfrm>
          <a:off x="0" y="725714"/>
          <a:ext cx="12191999" cy="5852160"/>
        </p:xfrm>
        <a:graphic>
          <a:graphicData uri="http://schemas.openxmlformats.org/drawingml/2006/table">
            <a:tbl>
              <a:tblPr>
                <a:tableStyleId>{5C22544A-7EE6-4342-B048-85BDC9FD1C3A}</a:tableStyleId>
              </a:tblPr>
              <a:tblGrid>
                <a:gridCol w="1154545">
                  <a:extLst>
                    <a:ext uri="{9D8B030D-6E8A-4147-A177-3AD203B41FA5}">
                      <a16:colId xmlns:a16="http://schemas.microsoft.com/office/drawing/2014/main" val="236038850"/>
                    </a:ext>
                  </a:extLst>
                </a:gridCol>
                <a:gridCol w="5264823">
                  <a:extLst>
                    <a:ext uri="{9D8B030D-6E8A-4147-A177-3AD203B41FA5}">
                      <a16:colId xmlns:a16="http://schemas.microsoft.com/office/drawing/2014/main" val="3542349974"/>
                    </a:ext>
                  </a:extLst>
                </a:gridCol>
                <a:gridCol w="1973190">
                  <a:extLst>
                    <a:ext uri="{9D8B030D-6E8A-4147-A177-3AD203B41FA5}">
                      <a16:colId xmlns:a16="http://schemas.microsoft.com/office/drawing/2014/main" val="2321464589"/>
                    </a:ext>
                  </a:extLst>
                </a:gridCol>
                <a:gridCol w="1973190">
                  <a:extLst>
                    <a:ext uri="{9D8B030D-6E8A-4147-A177-3AD203B41FA5}">
                      <a16:colId xmlns:a16="http://schemas.microsoft.com/office/drawing/2014/main" val="404895568"/>
                    </a:ext>
                  </a:extLst>
                </a:gridCol>
                <a:gridCol w="1826251">
                  <a:extLst>
                    <a:ext uri="{9D8B030D-6E8A-4147-A177-3AD203B41FA5}">
                      <a16:colId xmlns:a16="http://schemas.microsoft.com/office/drawing/2014/main" val="2553513295"/>
                    </a:ext>
                  </a:extLst>
                </a:gridCol>
              </a:tblGrid>
              <a:tr h="779813">
                <a:tc>
                  <a:txBody>
                    <a:bodyPr/>
                    <a:lstStyle/>
                    <a:p>
                      <a:pPr algn="ctr">
                        <a:spcAft>
                          <a:spcPts val="0"/>
                        </a:spcAft>
                      </a:pPr>
                      <a:r>
                        <a:rPr lang="hu-HU" sz="1200" b="1" dirty="0">
                          <a:effectLst/>
                        </a:rPr>
                        <a:t>ÉV</a:t>
                      </a:r>
                    </a:p>
                    <a:p>
                      <a:pPr algn="ctr">
                        <a:spcAft>
                          <a:spcPts val="0"/>
                        </a:spcAft>
                      </a:pPr>
                      <a:r>
                        <a:rPr lang="hu-HU" sz="1200" b="1" dirty="0">
                          <a:effectLst/>
                        </a:rPr>
                        <a:t> </a:t>
                      </a:r>
                      <a:endParaRPr lang="hu-HU" sz="1200" b="1" dirty="0">
                        <a:effectLst/>
                        <a:latin typeface="Times New Roman" panose="02020603050405020304" pitchFamily="18" charset="0"/>
                        <a:ea typeface="Times New Roman" panose="02020603050405020304" pitchFamily="18" charset="0"/>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hu-HU" sz="1600" b="1" dirty="0">
                          <a:effectLst/>
                        </a:rPr>
                        <a:t>Munka megnevezése</a:t>
                      </a:r>
                      <a:endParaRPr lang="hu-HU" sz="1600" b="1" dirty="0">
                        <a:effectLst/>
                        <a:latin typeface="Times New Roman" panose="02020603050405020304" pitchFamily="18" charset="0"/>
                        <a:ea typeface="Times New Roman" panose="02020603050405020304" pitchFamily="18" charset="0"/>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hu-HU" sz="1600" b="1">
                          <a:effectLst/>
                        </a:rPr>
                        <a:t>Önkorm. forrás</a:t>
                      </a:r>
                    </a:p>
                    <a:p>
                      <a:pPr algn="ctr">
                        <a:spcAft>
                          <a:spcPts val="0"/>
                        </a:spcAft>
                      </a:pPr>
                      <a:r>
                        <a:rPr lang="hu-HU" sz="1600" b="1">
                          <a:effectLst/>
                        </a:rPr>
                        <a:t>MFt</a:t>
                      </a:r>
                      <a:endParaRPr lang="hu-HU" sz="1600" b="1">
                        <a:effectLst/>
                        <a:latin typeface="Times New Roman" panose="02020603050405020304" pitchFamily="18" charset="0"/>
                        <a:ea typeface="Times New Roman" panose="02020603050405020304" pitchFamily="18" charset="0"/>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hu-HU" sz="1600" b="1" dirty="0">
                          <a:effectLst/>
                        </a:rPr>
                        <a:t>Pályázati, állami, magántulajdonosi, </a:t>
                      </a:r>
                    </a:p>
                    <a:p>
                      <a:pPr algn="ctr">
                        <a:spcAft>
                          <a:spcPts val="0"/>
                        </a:spcAft>
                      </a:pPr>
                      <a:r>
                        <a:rPr lang="hu-HU" sz="1600" b="1" dirty="0">
                          <a:effectLst/>
                        </a:rPr>
                        <a:t>forrás</a:t>
                      </a:r>
                    </a:p>
                    <a:p>
                      <a:pPr algn="ctr">
                        <a:spcAft>
                          <a:spcPts val="0"/>
                        </a:spcAft>
                      </a:pPr>
                      <a:r>
                        <a:rPr lang="hu-HU" sz="1600" b="1" dirty="0" err="1">
                          <a:effectLst/>
                        </a:rPr>
                        <a:t>MFt</a:t>
                      </a:r>
                      <a:endParaRPr lang="hu-HU" sz="1600" b="1" dirty="0">
                        <a:effectLst/>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hu-HU" sz="1600" b="1" dirty="0">
                          <a:effectLst/>
                        </a:rPr>
                        <a:t>Önk. + Egyéb forrás </a:t>
                      </a:r>
                      <a:r>
                        <a:rPr lang="hu-HU" sz="1600" b="1" dirty="0" err="1">
                          <a:effectLst/>
                        </a:rPr>
                        <a:t>össz</a:t>
                      </a:r>
                      <a:r>
                        <a:rPr lang="hu-HU" sz="1600" b="1" dirty="0">
                          <a:effectLst/>
                        </a:rPr>
                        <a:t>.,</a:t>
                      </a:r>
                    </a:p>
                    <a:p>
                      <a:pPr algn="ctr">
                        <a:spcAft>
                          <a:spcPts val="0"/>
                        </a:spcAft>
                      </a:pPr>
                      <a:r>
                        <a:rPr lang="hu-HU" sz="1600" b="1" dirty="0" err="1">
                          <a:effectLst/>
                        </a:rPr>
                        <a:t>MFt</a:t>
                      </a:r>
                      <a:endParaRPr lang="hu-HU" sz="1600" b="1" dirty="0">
                        <a:effectLst/>
                      </a:endParaRPr>
                    </a:p>
                  </a:txBody>
                  <a:tcPr marL="39619" marR="39619"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0953437"/>
                  </a:ext>
                </a:extLst>
              </a:tr>
              <a:tr h="815935">
                <a:tc rowSpan="2">
                  <a:txBody>
                    <a:bodyPr/>
                    <a:lstStyle/>
                    <a:p>
                      <a:pPr algn="ctr">
                        <a:spcAft>
                          <a:spcPts val="0"/>
                        </a:spcAft>
                      </a:pPr>
                      <a:r>
                        <a:rPr lang="hu-HU" sz="1200" b="1" dirty="0">
                          <a:effectLst/>
                          <a:latin typeface="Times New Roman" panose="02020603050405020304" pitchFamily="18" charset="0"/>
                          <a:ea typeface="Times New Roman" panose="02020603050405020304" pitchFamily="18" charset="0"/>
                        </a:rPr>
                        <a:t>2025</a:t>
                      </a:r>
                    </a:p>
                  </a:txBody>
                  <a:tcPr marL="39619" marR="39619" marT="0" marB="0" anchor="ctr">
                    <a:lnT w="12700" cap="flat" cmpd="sng" algn="ctr">
                      <a:solidFill>
                        <a:schemeClr val="tx1"/>
                      </a:solidFill>
                      <a:prstDash val="solid"/>
                      <a:round/>
                      <a:headEnd type="none" w="med" len="med"/>
                      <a:tailEnd type="none" w="med" len="med"/>
                    </a:lnT>
                  </a:tcPr>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Dorogi Bányász Emlékmű-Kilátó kialakítása a Kálvária Dombon </a:t>
                      </a:r>
                    </a:p>
                    <a:p>
                      <a:pPr marL="449580" indent="-449580" algn="ctr" defTabSz="914400" rtl="0" eaLnBrk="1" latinLnBrk="0" hangingPunct="1"/>
                      <a:r>
                        <a:rPr lang="hu-HU" sz="1600" b="1" kern="1200" dirty="0">
                          <a:solidFill>
                            <a:schemeClr val="dk1"/>
                          </a:solidFill>
                          <a:effectLst/>
                          <a:latin typeface="+mn-lt"/>
                          <a:ea typeface="+mn-ea"/>
                          <a:cs typeface="+mn-cs"/>
                        </a:rPr>
                        <a:t>TOP_PLUSZ-1.1.3-21-KO1-2022-00004 :</a:t>
                      </a:r>
                    </a:p>
                    <a:p>
                      <a:pPr marL="449580" indent="-449580" algn="ctr" defTabSz="914400" rtl="0" eaLnBrk="1" latinLnBrk="0" hangingPunct="1"/>
                      <a:r>
                        <a:rPr lang="hu-HU" sz="1600" b="1" kern="1200" dirty="0">
                          <a:solidFill>
                            <a:schemeClr val="dk1"/>
                          </a:solidFill>
                          <a:effectLst/>
                          <a:latin typeface="+mn-lt"/>
                          <a:ea typeface="+mn-ea"/>
                          <a:cs typeface="+mn-cs"/>
                        </a:rPr>
                        <a:t>1.    Kilátó kialakítása</a:t>
                      </a:r>
                    </a:p>
                    <a:p>
                      <a:pPr marL="449580" indent="-449580" algn="ctr" defTabSz="914400" rtl="0" eaLnBrk="1" latinLnBrk="0" hangingPunct="1"/>
                      <a:r>
                        <a:rPr lang="hu-HU" sz="1600" b="1" kern="1200" dirty="0">
                          <a:solidFill>
                            <a:schemeClr val="dk1"/>
                          </a:solidFill>
                          <a:effectLst/>
                          <a:latin typeface="+mn-lt"/>
                          <a:ea typeface="+mn-ea"/>
                          <a:cs typeface="+mn-cs"/>
                        </a:rPr>
                        <a:t>2023.11.21-2024.12.05</a:t>
                      </a:r>
                    </a:p>
                    <a:p>
                      <a:pPr marL="449580" indent="-449580" algn="ctr" defTabSz="914400" rtl="0" eaLnBrk="1" latinLnBrk="0" hangingPunct="1"/>
                      <a:r>
                        <a:rPr lang="hu-HU" sz="1600" b="1" kern="1200" dirty="0">
                          <a:solidFill>
                            <a:schemeClr val="dk1"/>
                          </a:solidFill>
                          <a:effectLst/>
                          <a:latin typeface="+mn-lt"/>
                          <a:ea typeface="+mn-ea"/>
                          <a:cs typeface="+mn-cs"/>
                        </a:rPr>
                        <a:t>2.    Lépcső és járda kialakítása, stációk </a:t>
                      </a:r>
                    </a:p>
                    <a:p>
                      <a:pPr marL="449580" indent="-449580" algn="ctr" defTabSz="914400" rtl="0" eaLnBrk="1" latinLnBrk="0" hangingPunct="1"/>
                      <a:r>
                        <a:rPr lang="hu-HU" sz="1600" b="1" kern="1200" dirty="0">
                          <a:solidFill>
                            <a:schemeClr val="dk1"/>
                          </a:solidFill>
                          <a:effectLst/>
                          <a:latin typeface="+mn-lt"/>
                          <a:ea typeface="+mn-ea"/>
                          <a:cs typeface="+mn-cs"/>
                        </a:rPr>
                        <a:t>       felújítása és megvilágítása</a:t>
                      </a:r>
                    </a:p>
                    <a:p>
                      <a:pPr marL="449580" indent="-449580" algn="ctr" defTabSz="914400" rtl="0" eaLnBrk="1" latinLnBrk="0" hangingPunct="1"/>
                      <a:r>
                        <a:rPr lang="hu-HU" sz="1600" b="1" kern="1200" dirty="0">
                          <a:solidFill>
                            <a:schemeClr val="dk1"/>
                          </a:solidFill>
                          <a:effectLst/>
                          <a:latin typeface="+mn-lt"/>
                          <a:ea typeface="+mn-ea"/>
                          <a:cs typeface="+mn-cs"/>
                        </a:rPr>
                        <a:t>       2024.12.17-2025.06.30</a:t>
                      </a:r>
                    </a:p>
                  </a:txBody>
                  <a:tcPr marL="44450" marR="44450" marT="0" marB="0">
                    <a:lnT w="12700" cap="flat" cmpd="sng" algn="ctr">
                      <a:solidFill>
                        <a:schemeClr val="tx1"/>
                      </a:solidFill>
                      <a:prstDash val="solid"/>
                      <a:round/>
                      <a:headEnd type="none" w="med" len="med"/>
                      <a:tailEnd type="none" w="med" len="med"/>
                    </a:lnT>
                  </a:tcPr>
                </a:tc>
                <a:tc>
                  <a:txBody>
                    <a:bodyPr/>
                    <a:lstStyle/>
                    <a:p>
                      <a:pPr marL="0" algn="ctr" defTabSz="914400" rtl="0" eaLnBrk="1" latinLnBrk="0" hangingPunct="1">
                        <a:spcAft>
                          <a:spcPts val="0"/>
                        </a:spcAft>
                      </a:pPr>
                      <a:r>
                        <a:rPr lang="hu-HU" sz="1600" b="1" kern="1200" dirty="0">
                          <a:solidFill>
                            <a:schemeClr val="dk1"/>
                          </a:solidFill>
                          <a:effectLst/>
                          <a:latin typeface="+mn-lt"/>
                          <a:ea typeface="+mn-ea"/>
                          <a:cs typeface="+mn-cs"/>
                        </a:rPr>
                        <a:t>0,000</a:t>
                      </a:r>
                    </a:p>
                  </a:txBody>
                  <a:tcPr marL="44450" marR="44450" marT="0" marB="0" anchor="ctr">
                    <a:lnT w="12700" cap="flat" cmpd="sng" algn="ctr">
                      <a:solidFill>
                        <a:schemeClr val="tx1"/>
                      </a:solidFill>
                      <a:prstDash val="solid"/>
                      <a:round/>
                      <a:headEnd type="none" w="med" len="med"/>
                      <a:tailEnd type="none" w="med" len="med"/>
                    </a:lnT>
                  </a:tcPr>
                </a:tc>
                <a:tc>
                  <a:txBody>
                    <a:bodyPr/>
                    <a:lstStyle/>
                    <a:p>
                      <a:pPr marL="0" algn="ctr" defTabSz="914400" rtl="0" eaLnBrk="1" latinLnBrk="0" hangingPunct="1">
                        <a:spcAft>
                          <a:spcPts val="0"/>
                        </a:spcAft>
                      </a:pPr>
                      <a:r>
                        <a:rPr lang="hu-HU" sz="1600" b="1" kern="1200" dirty="0">
                          <a:solidFill>
                            <a:schemeClr val="dk1"/>
                          </a:solidFill>
                          <a:effectLst/>
                          <a:latin typeface="+mn-lt"/>
                          <a:ea typeface="+mn-ea"/>
                          <a:cs typeface="+mn-cs"/>
                        </a:rPr>
                        <a:t>EU forrás:</a:t>
                      </a:r>
                    </a:p>
                    <a:p>
                      <a:pPr marL="0" algn="ctr" defTabSz="914400" rtl="0" eaLnBrk="1" latinLnBrk="0" hangingPunct="1">
                        <a:spcAft>
                          <a:spcPts val="0"/>
                        </a:spcAft>
                      </a:pPr>
                      <a:r>
                        <a:rPr lang="hu-HU" sz="1600" b="1" kern="1200" dirty="0">
                          <a:solidFill>
                            <a:schemeClr val="dk1"/>
                          </a:solidFill>
                          <a:effectLst/>
                          <a:latin typeface="+mn-lt"/>
                          <a:ea typeface="+mn-ea"/>
                          <a:cs typeface="+mn-cs"/>
                        </a:rPr>
                        <a:t>207,214</a:t>
                      </a:r>
                    </a:p>
                  </a:txBody>
                  <a:tcPr marL="44450" marR="44450" marT="0" marB="0" anchor="ctr">
                    <a:lnT w="12700" cap="flat" cmpd="sng" algn="ctr">
                      <a:solidFill>
                        <a:schemeClr val="tx1"/>
                      </a:solidFill>
                      <a:prstDash val="solid"/>
                      <a:round/>
                      <a:headEnd type="none" w="med" len="med"/>
                      <a:tailEnd type="none" w="med" len="med"/>
                    </a:lnT>
                  </a:tcPr>
                </a:tc>
                <a:tc>
                  <a:txBody>
                    <a:bodyPr/>
                    <a:lstStyle/>
                    <a:p>
                      <a:pPr marL="0" algn="ctr" defTabSz="914400" rtl="0" eaLnBrk="1" latinLnBrk="0" hangingPunct="1">
                        <a:spcAft>
                          <a:spcPts val="0"/>
                        </a:spcAft>
                      </a:pPr>
                      <a:r>
                        <a:rPr lang="hu-HU" sz="1600" b="1" kern="1200" dirty="0">
                          <a:solidFill>
                            <a:schemeClr val="dk1"/>
                          </a:solidFill>
                          <a:effectLst/>
                          <a:latin typeface="+mn-lt"/>
                          <a:ea typeface="+mn-ea"/>
                          <a:cs typeface="+mn-cs"/>
                        </a:rPr>
                        <a:t>207,214</a:t>
                      </a:r>
                    </a:p>
                  </a:txBody>
                  <a:tcPr marL="44450" marR="44450" marT="0" marB="0"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69253869"/>
                  </a:ext>
                </a:extLst>
              </a:tr>
              <a:tr h="417661">
                <a:tc vMerge="1">
                  <a:txBody>
                    <a:bodyPr/>
                    <a:lstStyle/>
                    <a:p>
                      <a:endParaRPr lang="hu-HU"/>
                    </a:p>
                  </a:txBody>
                  <a:tcPr/>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Belterületi zöldinfrastruktúra fejlesztése Dorogon</a:t>
                      </a:r>
                    </a:p>
                    <a:p>
                      <a:pPr marL="449580" indent="-449580" algn="ctr" defTabSz="914400" rtl="0" eaLnBrk="1" latinLnBrk="0" hangingPunct="1"/>
                      <a:r>
                        <a:rPr lang="hu-HU" sz="1600" b="1" kern="1200" dirty="0">
                          <a:solidFill>
                            <a:schemeClr val="dk1"/>
                          </a:solidFill>
                          <a:effectLst/>
                          <a:latin typeface="+mn-lt"/>
                          <a:ea typeface="+mn-ea"/>
                          <a:cs typeface="+mn-cs"/>
                        </a:rPr>
                        <a:t>TOP_PLUSZ-1.2.1-21-KO1-2022-00029 </a:t>
                      </a:r>
                    </a:p>
                    <a:p>
                      <a:pPr marL="449580" indent="-449580" algn="ctr" defTabSz="914400" rtl="0" eaLnBrk="1" latinLnBrk="0" hangingPunct="1"/>
                      <a:r>
                        <a:rPr lang="hu-HU" sz="1600" b="1" kern="1200" dirty="0">
                          <a:solidFill>
                            <a:schemeClr val="dk1"/>
                          </a:solidFill>
                          <a:effectLst/>
                          <a:latin typeface="+mn-lt"/>
                          <a:ea typeface="+mn-ea"/>
                          <a:cs typeface="+mn-cs"/>
                        </a:rPr>
                        <a:t>       2025.04.24-2025.12.31</a:t>
                      </a:r>
                    </a:p>
                    <a:p>
                      <a:pPr marL="449580" indent="-449580" algn="ctr" defTabSz="914400" rtl="0" eaLnBrk="1" latinLnBrk="0" hangingPunct="1"/>
                      <a:r>
                        <a:rPr lang="hu-HU" sz="1600" b="1" kern="1200" dirty="0">
                          <a:solidFill>
                            <a:schemeClr val="dk1"/>
                          </a:solidFill>
                          <a:effectLst/>
                          <a:latin typeface="+mn-lt"/>
                          <a:ea typeface="+mn-ea"/>
                          <a:cs typeface="+mn-cs"/>
                        </a:rPr>
                        <a:t>1.    </a:t>
                      </a:r>
                      <a:r>
                        <a:rPr lang="hu-HU" sz="1600" b="1" kern="1200" dirty="0" err="1">
                          <a:solidFill>
                            <a:schemeClr val="dk1"/>
                          </a:solidFill>
                          <a:effectLst/>
                          <a:latin typeface="+mn-lt"/>
                          <a:ea typeface="+mn-ea"/>
                          <a:cs typeface="+mn-cs"/>
                        </a:rPr>
                        <a:t>Reimann</a:t>
                      </a:r>
                      <a:r>
                        <a:rPr lang="hu-HU" sz="1600" b="1" kern="1200" dirty="0">
                          <a:solidFill>
                            <a:schemeClr val="dk1"/>
                          </a:solidFill>
                          <a:effectLst/>
                          <a:latin typeface="+mn-lt"/>
                          <a:ea typeface="+mn-ea"/>
                          <a:cs typeface="+mn-cs"/>
                        </a:rPr>
                        <a:t> Bányászattörténeti </a:t>
                      </a:r>
                      <a:r>
                        <a:rPr lang="hu-HU" sz="1600" b="1" kern="1200" dirty="0" err="1">
                          <a:solidFill>
                            <a:schemeClr val="dk1"/>
                          </a:solidFill>
                          <a:effectLst/>
                          <a:latin typeface="+mn-lt"/>
                          <a:ea typeface="+mn-ea"/>
                          <a:cs typeface="+mn-cs"/>
                        </a:rPr>
                        <a:t>Miniverzum</a:t>
                      </a:r>
                      <a:r>
                        <a:rPr lang="hu-HU" sz="1600" b="1" kern="1200" dirty="0">
                          <a:solidFill>
                            <a:schemeClr val="dk1"/>
                          </a:solidFill>
                          <a:effectLst/>
                          <a:latin typeface="+mn-lt"/>
                          <a:ea typeface="+mn-ea"/>
                          <a:cs typeface="+mn-cs"/>
                        </a:rPr>
                        <a:t> </a:t>
                      </a:r>
                    </a:p>
                    <a:p>
                      <a:pPr marL="449580" indent="-449580" algn="ctr" defTabSz="914400" rtl="0" eaLnBrk="1" latinLnBrk="0" hangingPunct="1"/>
                      <a:r>
                        <a:rPr lang="hu-HU" sz="1600" b="1" kern="1200" dirty="0">
                          <a:solidFill>
                            <a:schemeClr val="dk1"/>
                          </a:solidFill>
                          <a:effectLst/>
                          <a:latin typeface="+mn-lt"/>
                          <a:ea typeface="+mn-ea"/>
                          <a:cs typeface="+mn-cs"/>
                        </a:rPr>
                        <a:t>       kertje és a volt „Fortuna” területén </a:t>
                      </a:r>
                    </a:p>
                    <a:p>
                      <a:pPr marL="449580" indent="-449580" algn="ctr" defTabSz="914400" rtl="0" eaLnBrk="1" latinLnBrk="0" hangingPunct="1"/>
                      <a:r>
                        <a:rPr lang="hu-HU" sz="1600" b="1" kern="1200" dirty="0">
                          <a:solidFill>
                            <a:schemeClr val="dk1"/>
                          </a:solidFill>
                          <a:effectLst/>
                          <a:latin typeface="+mn-lt"/>
                          <a:ea typeface="+mn-ea"/>
                          <a:cs typeface="+mn-cs"/>
                        </a:rPr>
                        <a:t>       közösségi tér kialakítása</a:t>
                      </a:r>
                    </a:p>
                    <a:p>
                      <a:pPr marL="449580" indent="-449580" algn="ctr" defTabSz="914400" rtl="0" eaLnBrk="1" latinLnBrk="0" hangingPunct="1"/>
                      <a:r>
                        <a:rPr lang="hu-HU" sz="1600" b="1" kern="1200" dirty="0">
                          <a:solidFill>
                            <a:schemeClr val="dk1"/>
                          </a:solidFill>
                          <a:effectLst/>
                          <a:latin typeface="+mn-lt"/>
                          <a:ea typeface="+mn-ea"/>
                          <a:cs typeface="+mn-cs"/>
                        </a:rPr>
                        <a:t>2.    Esztergomi út humanizálása</a:t>
                      </a:r>
                    </a:p>
                    <a:p>
                      <a:pPr marL="449580" indent="-449580" algn="ctr" defTabSz="914400" rtl="0" eaLnBrk="1" latinLnBrk="0" hangingPunct="1"/>
                      <a:r>
                        <a:rPr lang="hu-HU" sz="1600" b="1" kern="1200" dirty="0">
                          <a:solidFill>
                            <a:schemeClr val="dk1"/>
                          </a:solidFill>
                          <a:effectLst/>
                          <a:latin typeface="+mn-lt"/>
                          <a:ea typeface="+mn-ea"/>
                          <a:cs typeface="+mn-cs"/>
                        </a:rPr>
                        <a:t>3.    Jubileum téri játszótér megújítása</a:t>
                      </a:r>
                    </a:p>
                    <a:p>
                      <a:pPr marL="449580" indent="-449580" algn="ctr" defTabSz="914400" rtl="0" eaLnBrk="1" latinLnBrk="0" hangingPunct="1"/>
                      <a:r>
                        <a:rPr lang="hu-HU" sz="1600" b="1" kern="1200" dirty="0">
                          <a:solidFill>
                            <a:schemeClr val="dk1"/>
                          </a:solidFill>
                          <a:effectLst/>
                          <a:latin typeface="+mn-lt"/>
                          <a:ea typeface="+mn-ea"/>
                          <a:cs typeface="+mn-cs"/>
                        </a:rPr>
                        <a:t>4.    Vasút menti zöldsáv rendezése</a:t>
                      </a:r>
                    </a:p>
                    <a:p>
                      <a:pPr marL="449580" indent="-449580" algn="ctr" defTabSz="914400" rtl="0" eaLnBrk="1" latinLnBrk="0" hangingPunct="1"/>
                      <a:r>
                        <a:rPr lang="hu-HU" sz="1600" b="1" kern="1200" dirty="0">
                          <a:solidFill>
                            <a:schemeClr val="dk1"/>
                          </a:solidFill>
                          <a:effectLst/>
                          <a:latin typeface="+mn-lt"/>
                          <a:ea typeface="+mn-ea"/>
                          <a:cs typeface="+mn-cs"/>
                        </a:rPr>
                        <a:t>5.    Köztársaság úti fasor megújítása</a:t>
                      </a:r>
                    </a:p>
                    <a:p>
                      <a:pPr marL="449580" indent="-449580" algn="ctr" defTabSz="914400" rtl="0" eaLnBrk="1" latinLnBrk="0" hangingPunct="1"/>
                      <a:r>
                        <a:rPr lang="hu-HU" sz="1600" b="1" kern="1200" dirty="0">
                          <a:solidFill>
                            <a:schemeClr val="dk1"/>
                          </a:solidFill>
                          <a:effectLst/>
                          <a:latin typeface="+mn-lt"/>
                          <a:ea typeface="+mn-ea"/>
                          <a:cs typeface="+mn-cs"/>
                        </a:rPr>
                        <a:t>6.    Zsigmondy lakótelepi kutyafuttató </a:t>
                      </a:r>
                    </a:p>
                    <a:p>
                      <a:pPr marL="449580" indent="-449580" algn="ctr" defTabSz="914400" rtl="0" eaLnBrk="1" latinLnBrk="0" hangingPunct="1"/>
                      <a:r>
                        <a:rPr lang="hu-HU" sz="1600" b="1" kern="1200" dirty="0">
                          <a:solidFill>
                            <a:schemeClr val="dk1"/>
                          </a:solidFill>
                          <a:effectLst/>
                          <a:latin typeface="+mn-lt"/>
                          <a:ea typeface="+mn-ea"/>
                          <a:cs typeface="+mn-cs"/>
                        </a:rPr>
                        <a:t>       fejlesztése</a:t>
                      </a:r>
                    </a:p>
                  </a:txBody>
                  <a:tcPr marL="44450" marR="44450" marT="0" marB="0" anchor="ctr"/>
                </a:tc>
                <a:tc>
                  <a:txBody>
                    <a:bodyPr/>
                    <a:lstStyle/>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0,000</a:t>
                      </a:r>
                    </a:p>
                  </a:txBody>
                  <a:tcPr marL="44450" marR="44450" marT="0" marB="0" anchor="ctr"/>
                </a:tc>
                <a:tc>
                  <a:txBody>
                    <a:bodyPr/>
                    <a:lstStyle/>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EU forrás:</a:t>
                      </a:r>
                    </a:p>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500,000</a:t>
                      </a:r>
                    </a:p>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 </a:t>
                      </a:r>
                    </a:p>
                  </a:txBody>
                  <a:tcPr marL="44450" marR="44450" marT="0" marB="0" anchor="ctr"/>
                </a:tc>
                <a:tc>
                  <a:txBody>
                    <a:bodyPr/>
                    <a:lstStyle/>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500,000</a:t>
                      </a:r>
                    </a:p>
                  </a:txBody>
                  <a:tcPr marL="44450" marR="44450" marT="0" marB="0" anchor="ctr"/>
                </a:tc>
                <a:extLst>
                  <a:ext uri="{0D108BD9-81ED-4DB2-BD59-A6C34878D82A}">
                    <a16:rowId xmlns:a16="http://schemas.microsoft.com/office/drawing/2014/main" val="4204137493"/>
                  </a:ext>
                </a:extLst>
              </a:tr>
            </a:tbl>
          </a:graphicData>
        </a:graphic>
      </p:graphicFrame>
    </p:spTree>
    <p:extLst>
      <p:ext uri="{BB962C8B-B14F-4D97-AF65-F5344CB8AC3E}">
        <p14:creationId xmlns:p14="http://schemas.microsoft.com/office/powerpoint/2010/main" val="3555512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4" name="Cím 3">
            <a:extLst>
              <a:ext uri="{FF2B5EF4-FFF2-40B4-BE49-F238E27FC236}">
                <a16:creationId xmlns:a16="http://schemas.microsoft.com/office/drawing/2014/main" id="{9B56C24E-5FE9-46FB-9CD7-43F970DD89BC}"/>
              </a:ext>
            </a:extLst>
          </p:cNvPr>
          <p:cNvSpPr>
            <a:spLocks noGrp="1"/>
          </p:cNvSpPr>
          <p:nvPr>
            <p:ph type="title"/>
          </p:nvPr>
        </p:nvSpPr>
        <p:spPr>
          <a:xfrm>
            <a:off x="838200" y="-186418"/>
            <a:ext cx="10515600" cy="1325563"/>
          </a:xfrm>
        </p:spPr>
        <p:txBody>
          <a:bodyPr/>
          <a:lstStyle/>
          <a:p>
            <a:pPr algn="ctr"/>
            <a:r>
              <a:rPr lang="hu-HU" b="1" dirty="0"/>
              <a:t>2025. Évi beruházások, felújítások</a:t>
            </a:r>
          </a:p>
        </p:txBody>
      </p:sp>
      <p:graphicFrame>
        <p:nvGraphicFramePr>
          <p:cNvPr id="3" name="Táblázat 2">
            <a:extLst>
              <a:ext uri="{FF2B5EF4-FFF2-40B4-BE49-F238E27FC236}">
                <a16:creationId xmlns:a16="http://schemas.microsoft.com/office/drawing/2014/main" id="{AB02058B-9BCB-4FD3-AB48-AA1CD4FF2D3B}"/>
              </a:ext>
            </a:extLst>
          </p:cNvPr>
          <p:cNvGraphicFramePr>
            <a:graphicFrameLocks noGrp="1"/>
          </p:cNvGraphicFramePr>
          <p:nvPr>
            <p:extLst>
              <p:ext uri="{D42A27DB-BD31-4B8C-83A1-F6EECF244321}">
                <p14:modId xmlns:p14="http://schemas.microsoft.com/office/powerpoint/2010/main" val="1704289690"/>
              </p:ext>
            </p:extLst>
          </p:nvPr>
        </p:nvGraphicFramePr>
        <p:xfrm>
          <a:off x="0" y="725713"/>
          <a:ext cx="12191999" cy="5564250"/>
        </p:xfrm>
        <a:graphic>
          <a:graphicData uri="http://schemas.openxmlformats.org/drawingml/2006/table">
            <a:tbl>
              <a:tblPr>
                <a:tableStyleId>{5C22544A-7EE6-4342-B048-85BDC9FD1C3A}</a:tableStyleId>
              </a:tblPr>
              <a:tblGrid>
                <a:gridCol w="1154545">
                  <a:extLst>
                    <a:ext uri="{9D8B030D-6E8A-4147-A177-3AD203B41FA5}">
                      <a16:colId xmlns:a16="http://schemas.microsoft.com/office/drawing/2014/main" val="236038850"/>
                    </a:ext>
                  </a:extLst>
                </a:gridCol>
                <a:gridCol w="5264823">
                  <a:extLst>
                    <a:ext uri="{9D8B030D-6E8A-4147-A177-3AD203B41FA5}">
                      <a16:colId xmlns:a16="http://schemas.microsoft.com/office/drawing/2014/main" val="3542349974"/>
                    </a:ext>
                  </a:extLst>
                </a:gridCol>
                <a:gridCol w="1973190">
                  <a:extLst>
                    <a:ext uri="{9D8B030D-6E8A-4147-A177-3AD203B41FA5}">
                      <a16:colId xmlns:a16="http://schemas.microsoft.com/office/drawing/2014/main" val="2321464589"/>
                    </a:ext>
                  </a:extLst>
                </a:gridCol>
                <a:gridCol w="1973190">
                  <a:extLst>
                    <a:ext uri="{9D8B030D-6E8A-4147-A177-3AD203B41FA5}">
                      <a16:colId xmlns:a16="http://schemas.microsoft.com/office/drawing/2014/main" val="404895568"/>
                    </a:ext>
                  </a:extLst>
                </a:gridCol>
                <a:gridCol w="1826251">
                  <a:extLst>
                    <a:ext uri="{9D8B030D-6E8A-4147-A177-3AD203B41FA5}">
                      <a16:colId xmlns:a16="http://schemas.microsoft.com/office/drawing/2014/main" val="2553513295"/>
                    </a:ext>
                  </a:extLst>
                </a:gridCol>
              </a:tblGrid>
              <a:tr h="1236157">
                <a:tc>
                  <a:txBody>
                    <a:bodyPr/>
                    <a:lstStyle/>
                    <a:p>
                      <a:pPr algn="ctr">
                        <a:spcAft>
                          <a:spcPts val="0"/>
                        </a:spcAft>
                      </a:pPr>
                      <a:r>
                        <a:rPr lang="hu-HU" sz="1200" b="1" dirty="0">
                          <a:effectLst/>
                        </a:rPr>
                        <a:t>ÉV</a:t>
                      </a:r>
                    </a:p>
                    <a:p>
                      <a:pPr algn="ctr">
                        <a:spcAft>
                          <a:spcPts val="0"/>
                        </a:spcAft>
                      </a:pPr>
                      <a:r>
                        <a:rPr lang="hu-HU" sz="1200" b="1" dirty="0">
                          <a:effectLst/>
                        </a:rPr>
                        <a:t> </a:t>
                      </a:r>
                      <a:endParaRPr lang="hu-HU" sz="1200" b="1" dirty="0">
                        <a:effectLst/>
                        <a:latin typeface="Times New Roman" panose="02020603050405020304" pitchFamily="18" charset="0"/>
                        <a:ea typeface="Times New Roman" panose="02020603050405020304" pitchFamily="18" charset="0"/>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hu-HU" sz="1600" b="1" dirty="0">
                          <a:effectLst/>
                        </a:rPr>
                        <a:t>Munka megnevezése</a:t>
                      </a:r>
                      <a:endParaRPr lang="hu-HU" sz="1600" b="1" dirty="0">
                        <a:effectLst/>
                        <a:latin typeface="Times New Roman" panose="02020603050405020304" pitchFamily="18" charset="0"/>
                        <a:ea typeface="Times New Roman" panose="02020603050405020304" pitchFamily="18" charset="0"/>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hu-HU" sz="1600" b="1">
                          <a:effectLst/>
                        </a:rPr>
                        <a:t>Önkorm. forrás</a:t>
                      </a:r>
                    </a:p>
                    <a:p>
                      <a:pPr algn="ctr">
                        <a:spcAft>
                          <a:spcPts val="0"/>
                        </a:spcAft>
                      </a:pPr>
                      <a:r>
                        <a:rPr lang="hu-HU" sz="1600" b="1">
                          <a:effectLst/>
                        </a:rPr>
                        <a:t>MFt</a:t>
                      </a:r>
                      <a:endParaRPr lang="hu-HU" sz="1600" b="1">
                        <a:effectLst/>
                        <a:latin typeface="Times New Roman" panose="02020603050405020304" pitchFamily="18" charset="0"/>
                        <a:ea typeface="Times New Roman" panose="02020603050405020304" pitchFamily="18" charset="0"/>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hu-HU" sz="1600" b="1" dirty="0">
                          <a:effectLst/>
                        </a:rPr>
                        <a:t>Pályázati, állami, magántulajdonosi, </a:t>
                      </a:r>
                    </a:p>
                    <a:p>
                      <a:pPr algn="ctr">
                        <a:spcAft>
                          <a:spcPts val="0"/>
                        </a:spcAft>
                      </a:pPr>
                      <a:r>
                        <a:rPr lang="hu-HU" sz="1600" b="1" dirty="0">
                          <a:effectLst/>
                        </a:rPr>
                        <a:t>forrás</a:t>
                      </a:r>
                    </a:p>
                    <a:p>
                      <a:pPr algn="ctr">
                        <a:spcAft>
                          <a:spcPts val="0"/>
                        </a:spcAft>
                      </a:pPr>
                      <a:r>
                        <a:rPr lang="hu-HU" sz="1600" b="1" dirty="0" err="1">
                          <a:effectLst/>
                        </a:rPr>
                        <a:t>MFt</a:t>
                      </a:r>
                      <a:endParaRPr lang="hu-HU" sz="1600" b="1" dirty="0">
                        <a:effectLst/>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hu-HU" sz="1600" b="1" dirty="0">
                          <a:effectLst/>
                        </a:rPr>
                        <a:t>Önk. + Egyéb forrás </a:t>
                      </a:r>
                      <a:r>
                        <a:rPr lang="hu-HU" sz="1600" b="1" dirty="0" err="1">
                          <a:effectLst/>
                        </a:rPr>
                        <a:t>össz</a:t>
                      </a:r>
                      <a:r>
                        <a:rPr lang="hu-HU" sz="1600" b="1" dirty="0">
                          <a:effectLst/>
                        </a:rPr>
                        <a:t>.,</a:t>
                      </a:r>
                    </a:p>
                    <a:p>
                      <a:pPr algn="ctr">
                        <a:spcAft>
                          <a:spcPts val="0"/>
                        </a:spcAft>
                      </a:pPr>
                      <a:r>
                        <a:rPr lang="hu-HU" sz="1600" b="1" dirty="0" err="1">
                          <a:effectLst/>
                        </a:rPr>
                        <a:t>MFt</a:t>
                      </a:r>
                      <a:endParaRPr lang="hu-HU" sz="1600" b="1" dirty="0">
                        <a:effectLst/>
                      </a:endParaRPr>
                    </a:p>
                  </a:txBody>
                  <a:tcPr marL="39619" marR="39619"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0953437"/>
                  </a:ext>
                </a:extLst>
              </a:tr>
              <a:tr h="618078">
                <a:tc rowSpan="6">
                  <a:txBody>
                    <a:bodyPr/>
                    <a:lstStyle/>
                    <a:p>
                      <a:pPr algn="ctr">
                        <a:spcAft>
                          <a:spcPts val="0"/>
                        </a:spcAft>
                      </a:pPr>
                      <a:r>
                        <a:rPr lang="hu-HU" sz="1200" b="1" dirty="0">
                          <a:effectLst/>
                          <a:latin typeface="Times New Roman" panose="02020603050405020304" pitchFamily="18" charset="0"/>
                          <a:ea typeface="Times New Roman" panose="02020603050405020304" pitchFamily="18" charset="0"/>
                        </a:rPr>
                        <a:t>2025</a:t>
                      </a:r>
                    </a:p>
                  </a:txBody>
                  <a:tcPr marL="39619" marR="39619" marT="0" marB="0" anchor="ctr">
                    <a:lnT w="12700" cap="flat" cmpd="sng" algn="ctr">
                      <a:solidFill>
                        <a:schemeClr val="tx1"/>
                      </a:solidFill>
                      <a:prstDash val="solid"/>
                      <a:round/>
                      <a:headEnd type="none" w="med" len="med"/>
                      <a:tailEnd type="none" w="med" len="med"/>
                    </a:lnT>
                  </a:tcPr>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Petőfi Iskola „Kisiskola” játszóudvarának felújítása </a:t>
                      </a:r>
                    </a:p>
                    <a:p>
                      <a:pPr marL="449580" indent="-449580" algn="ctr" defTabSz="914400" rtl="0" eaLnBrk="1" latinLnBrk="0" hangingPunct="1"/>
                      <a:r>
                        <a:rPr lang="hu-HU" sz="1600" b="1" kern="1200" dirty="0">
                          <a:solidFill>
                            <a:schemeClr val="dk1"/>
                          </a:solidFill>
                          <a:effectLst/>
                          <a:latin typeface="+mn-lt"/>
                          <a:ea typeface="+mn-ea"/>
                          <a:cs typeface="+mn-cs"/>
                        </a:rPr>
                        <a:t>2025.03.18-2025.05.05</a:t>
                      </a:r>
                    </a:p>
                  </a:txBody>
                  <a:tcPr marL="44450" marR="44450" marT="0" marB="0" anchor="ctr">
                    <a:lnT w="12700" cap="flat" cmpd="sng" algn="ctr">
                      <a:solidFill>
                        <a:schemeClr val="tx1"/>
                      </a:solidFill>
                      <a:prstDash val="solid"/>
                      <a:round/>
                      <a:headEnd type="none" w="med" len="med"/>
                      <a:tailEnd type="none" w="med" len="med"/>
                    </a:lnT>
                  </a:tcPr>
                </a:tc>
                <a:tc>
                  <a:txBody>
                    <a:bodyPr/>
                    <a:lstStyle/>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12,567</a:t>
                      </a:r>
                    </a:p>
                  </a:txBody>
                  <a:tcPr marL="44450" marR="44450" marT="0" marB="0">
                    <a:lnT w="12700" cap="flat" cmpd="sng" algn="ctr">
                      <a:solidFill>
                        <a:schemeClr val="tx1"/>
                      </a:solidFill>
                      <a:prstDash val="solid"/>
                      <a:round/>
                      <a:headEnd type="none" w="med" len="med"/>
                      <a:tailEnd type="none" w="med" len="med"/>
                    </a:lnT>
                  </a:tcPr>
                </a:tc>
                <a:tc>
                  <a:txBody>
                    <a:bodyPr/>
                    <a:lstStyle/>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0,000</a:t>
                      </a:r>
                    </a:p>
                  </a:txBody>
                  <a:tcPr marL="44450" marR="44450" marT="0" marB="0">
                    <a:lnT w="12700" cap="flat" cmpd="sng" algn="ctr">
                      <a:solidFill>
                        <a:schemeClr val="tx1"/>
                      </a:solidFill>
                      <a:prstDash val="solid"/>
                      <a:round/>
                      <a:headEnd type="none" w="med" len="med"/>
                      <a:tailEnd type="none" w="med" len="med"/>
                    </a:lnT>
                  </a:tcPr>
                </a:tc>
                <a:tc>
                  <a:txBody>
                    <a:bodyPr/>
                    <a:lstStyle/>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12,567</a:t>
                      </a:r>
                    </a:p>
                  </a:txBody>
                  <a:tcPr marL="44450" marR="44450" marT="0"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883899376"/>
                  </a:ext>
                </a:extLst>
              </a:tr>
              <a:tr h="619624">
                <a:tc vMerge="1">
                  <a:txBody>
                    <a:bodyPr/>
                    <a:lstStyle/>
                    <a:p>
                      <a:pPr algn="ctr">
                        <a:spcAft>
                          <a:spcPts val="0"/>
                        </a:spcAft>
                      </a:pPr>
                      <a:endParaRPr lang="hu-HU" sz="1200" b="1" dirty="0">
                        <a:effectLst/>
                        <a:latin typeface="Times New Roman" panose="02020603050405020304" pitchFamily="18" charset="0"/>
                        <a:ea typeface="Times New Roman" panose="02020603050405020304" pitchFamily="18" charset="0"/>
                      </a:endParaRPr>
                    </a:p>
                  </a:txBody>
                  <a:tcPr marL="39619" marR="39619" marT="0" marB="0" anchor="ctr"/>
                </a:tc>
                <a:tc>
                  <a:txBody>
                    <a:bodyPr/>
                    <a:lstStyle/>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Vörösmarty utca jobb (páros) oldali járda felújítása</a:t>
                      </a:r>
                    </a:p>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2025.03.31-2025.04.22</a:t>
                      </a:r>
                    </a:p>
                  </a:txBody>
                  <a:tcPr marL="44450" marR="44450" marT="0" marB="0" anchor="ctr"/>
                </a:tc>
                <a:tc>
                  <a:txBody>
                    <a:bodyPr/>
                    <a:lstStyle/>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36,920</a:t>
                      </a:r>
                    </a:p>
                  </a:txBody>
                  <a:tcPr marL="44450" marR="44450" marT="0" marB="0" anchor="ctr"/>
                </a:tc>
                <a:tc>
                  <a:txBody>
                    <a:bodyPr/>
                    <a:lstStyle/>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 </a:t>
                      </a:r>
                    </a:p>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0,000</a:t>
                      </a:r>
                    </a:p>
                  </a:txBody>
                  <a:tcPr marL="44450" marR="44450" marT="0" marB="0"/>
                </a:tc>
                <a:tc>
                  <a:txBody>
                    <a:bodyPr/>
                    <a:lstStyle/>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36,920</a:t>
                      </a:r>
                    </a:p>
                  </a:txBody>
                  <a:tcPr marL="44450" marR="44450" marT="0" marB="0" anchor="ctr"/>
                </a:tc>
                <a:extLst>
                  <a:ext uri="{0D108BD9-81ED-4DB2-BD59-A6C34878D82A}">
                    <a16:rowId xmlns:a16="http://schemas.microsoft.com/office/drawing/2014/main" val="2026476891"/>
                  </a:ext>
                </a:extLst>
              </a:tr>
              <a:tr h="618078">
                <a:tc vMerge="1">
                  <a:txBody>
                    <a:bodyPr/>
                    <a:lstStyle/>
                    <a:p>
                      <a:pPr algn="ctr">
                        <a:spcAft>
                          <a:spcPts val="0"/>
                        </a:spcAft>
                      </a:pPr>
                      <a:endParaRPr lang="hu-HU" sz="1200" b="1" dirty="0">
                        <a:effectLst/>
                        <a:latin typeface="Times New Roman" panose="02020603050405020304" pitchFamily="18" charset="0"/>
                        <a:ea typeface="Times New Roman" panose="02020603050405020304" pitchFamily="18" charset="0"/>
                      </a:endParaRPr>
                    </a:p>
                  </a:txBody>
                  <a:tcPr marL="39619" marR="39619" marT="0" marB="0" anchor="ctr"/>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Zsigmondy </a:t>
                      </a:r>
                      <a:r>
                        <a:rPr lang="hu-HU" sz="1600" b="1" kern="1200" dirty="0" err="1">
                          <a:solidFill>
                            <a:schemeClr val="dk1"/>
                          </a:solidFill>
                          <a:effectLst/>
                          <a:latin typeface="+mn-lt"/>
                          <a:ea typeface="+mn-ea"/>
                          <a:cs typeface="+mn-cs"/>
                        </a:rPr>
                        <a:t>ltp</a:t>
                      </a:r>
                      <a:r>
                        <a:rPr lang="hu-HU" sz="1600" b="1" kern="1200" dirty="0">
                          <a:solidFill>
                            <a:schemeClr val="dk1"/>
                          </a:solidFill>
                          <a:effectLst/>
                          <a:latin typeface="+mn-lt"/>
                          <a:ea typeface="+mn-ea"/>
                          <a:cs typeface="+mn-cs"/>
                        </a:rPr>
                        <a:t>. sportpálya felújítása</a:t>
                      </a:r>
                    </a:p>
                    <a:p>
                      <a:pPr marL="449580" indent="-449580" algn="ctr" defTabSz="914400" rtl="0" eaLnBrk="1" latinLnBrk="0" hangingPunct="1"/>
                      <a:r>
                        <a:rPr lang="hu-HU" sz="1600" b="1" kern="1200" dirty="0">
                          <a:solidFill>
                            <a:schemeClr val="dk1"/>
                          </a:solidFill>
                          <a:effectLst/>
                          <a:latin typeface="+mn-lt"/>
                          <a:ea typeface="+mn-ea"/>
                          <a:cs typeface="+mn-cs"/>
                        </a:rPr>
                        <a:t>2025.03.31-2025.06.21</a:t>
                      </a:r>
                    </a:p>
                  </a:txBody>
                  <a:tcPr marL="44450" marR="44450" marT="0" marB="0" anchor="ctr"/>
                </a:tc>
                <a:tc>
                  <a:txBody>
                    <a:bodyPr/>
                    <a:lstStyle/>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46,457</a:t>
                      </a:r>
                    </a:p>
                  </a:txBody>
                  <a:tcPr marL="44450" marR="44450" marT="0" marB="0" anchor="b"/>
                </a:tc>
                <a:tc>
                  <a:txBody>
                    <a:bodyPr/>
                    <a:lstStyle/>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0,000</a:t>
                      </a:r>
                    </a:p>
                  </a:txBody>
                  <a:tcPr marL="44450" marR="44450" marT="0" marB="0" anchor="ctr"/>
                </a:tc>
                <a:tc>
                  <a:txBody>
                    <a:bodyPr/>
                    <a:lstStyle/>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46,457</a:t>
                      </a:r>
                    </a:p>
                  </a:txBody>
                  <a:tcPr marL="44450" marR="44450" marT="0" marB="0" anchor="b"/>
                </a:tc>
                <a:extLst>
                  <a:ext uri="{0D108BD9-81ED-4DB2-BD59-A6C34878D82A}">
                    <a16:rowId xmlns:a16="http://schemas.microsoft.com/office/drawing/2014/main" val="913244689"/>
                  </a:ext>
                </a:extLst>
              </a:tr>
              <a:tr h="618078">
                <a:tc vMerge="1">
                  <a:txBody>
                    <a:bodyPr/>
                    <a:lstStyle/>
                    <a:p>
                      <a:pPr algn="ctr">
                        <a:spcAft>
                          <a:spcPts val="0"/>
                        </a:spcAft>
                      </a:pPr>
                      <a:endParaRPr lang="hu-HU" sz="1200" b="1" dirty="0">
                        <a:effectLst/>
                        <a:latin typeface="Times New Roman" panose="02020603050405020304" pitchFamily="18" charset="0"/>
                        <a:ea typeface="Times New Roman" panose="02020603050405020304" pitchFamily="18" charset="0"/>
                      </a:endParaRPr>
                    </a:p>
                  </a:txBody>
                  <a:tcPr marL="39619" marR="39619" marT="0" marB="0" anchor="ctr"/>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Bölcsőde játszóudvarának felújítása</a:t>
                      </a:r>
                    </a:p>
                    <a:p>
                      <a:pPr marL="449580" indent="-449580" algn="ctr" defTabSz="914400" rtl="0" eaLnBrk="1" latinLnBrk="0" hangingPunct="1"/>
                      <a:r>
                        <a:rPr lang="hu-HU" sz="1600" b="1" kern="1200" dirty="0">
                          <a:solidFill>
                            <a:schemeClr val="dk1"/>
                          </a:solidFill>
                          <a:effectLst/>
                          <a:latin typeface="+mn-lt"/>
                          <a:ea typeface="+mn-ea"/>
                          <a:cs typeface="+mn-cs"/>
                        </a:rPr>
                        <a:t>2025.04.25-2025.08.29</a:t>
                      </a:r>
                    </a:p>
                  </a:txBody>
                  <a:tcPr marL="44450" marR="44450" marT="0" marB="0" anchor="ctr"/>
                </a:tc>
                <a:tc>
                  <a:txBody>
                    <a:bodyPr/>
                    <a:lstStyle/>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54,993</a:t>
                      </a:r>
                    </a:p>
                  </a:txBody>
                  <a:tcPr marL="44450" marR="44450" marT="0" marB="0" anchor="ctr"/>
                </a:tc>
                <a:tc>
                  <a:txBody>
                    <a:bodyPr/>
                    <a:lstStyle/>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0,000</a:t>
                      </a:r>
                    </a:p>
                  </a:txBody>
                  <a:tcPr marL="44450" marR="44450" marT="0" marB="0" anchor="ctr"/>
                </a:tc>
                <a:tc>
                  <a:txBody>
                    <a:bodyPr/>
                    <a:lstStyle/>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54,993</a:t>
                      </a:r>
                    </a:p>
                  </a:txBody>
                  <a:tcPr marL="44450" marR="44450" marT="0" marB="0" anchor="ctr"/>
                </a:tc>
                <a:extLst>
                  <a:ext uri="{0D108BD9-81ED-4DB2-BD59-A6C34878D82A}">
                    <a16:rowId xmlns:a16="http://schemas.microsoft.com/office/drawing/2014/main" val="3137789732"/>
                  </a:ext>
                </a:extLst>
              </a:tr>
              <a:tr h="1236157">
                <a:tc vMerge="1">
                  <a:txBody>
                    <a:bodyPr/>
                    <a:lstStyle/>
                    <a:p>
                      <a:pPr algn="ctr">
                        <a:spcAft>
                          <a:spcPts val="0"/>
                        </a:spcAft>
                      </a:pPr>
                      <a:endParaRPr lang="hu-HU" sz="1200" b="1" dirty="0">
                        <a:effectLst/>
                        <a:latin typeface="Times New Roman" panose="02020603050405020304" pitchFamily="18" charset="0"/>
                        <a:ea typeface="Times New Roman" panose="02020603050405020304" pitchFamily="18" charset="0"/>
                      </a:endParaRPr>
                    </a:p>
                  </a:txBody>
                  <a:tcPr marL="39619" marR="39619" marT="0" marB="0" anchor="ctr"/>
                </a:tc>
                <a:tc>
                  <a:txBody>
                    <a:bodyPr/>
                    <a:lstStyle/>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Gyógyszertár lapostető újra szigetelés</a:t>
                      </a:r>
                    </a:p>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2025.07.22-2025.08.15</a:t>
                      </a:r>
                    </a:p>
                  </a:txBody>
                  <a:tcPr marL="44450" marR="44450" marT="0" marB="0" anchor="ctr"/>
                </a:tc>
                <a:tc>
                  <a:txBody>
                    <a:bodyPr/>
                    <a:lstStyle/>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 </a:t>
                      </a:r>
                    </a:p>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 </a:t>
                      </a:r>
                    </a:p>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3,611</a:t>
                      </a:r>
                    </a:p>
                  </a:txBody>
                  <a:tcPr marL="44450" marR="44450" marT="0" marB="0"/>
                </a:tc>
                <a:tc>
                  <a:txBody>
                    <a:bodyPr/>
                    <a:lstStyle/>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 </a:t>
                      </a:r>
                    </a:p>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 </a:t>
                      </a:r>
                    </a:p>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Bérlői hozzájárulás:</a:t>
                      </a:r>
                    </a:p>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3,611</a:t>
                      </a:r>
                    </a:p>
                  </a:txBody>
                  <a:tcPr marL="44450" marR="44450" marT="0" marB="0"/>
                </a:tc>
                <a:tc>
                  <a:txBody>
                    <a:bodyPr/>
                    <a:lstStyle/>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 </a:t>
                      </a:r>
                    </a:p>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 </a:t>
                      </a:r>
                    </a:p>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7,222</a:t>
                      </a:r>
                    </a:p>
                  </a:txBody>
                  <a:tcPr marL="44450" marR="44450" marT="0" marB="0"/>
                </a:tc>
                <a:extLst>
                  <a:ext uri="{0D108BD9-81ED-4DB2-BD59-A6C34878D82A}">
                    <a16:rowId xmlns:a16="http://schemas.microsoft.com/office/drawing/2014/main" val="3564007345"/>
                  </a:ext>
                </a:extLst>
              </a:tr>
              <a:tr h="618078">
                <a:tc vMerge="1">
                  <a:txBody>
                    <a:bodyPr/>
                    <a:lstStyle/>
                    <a:p>
                      <a:pPr algn="ctr">
                        <a:spcAft>
                          <a:spcPts val="0"/>
                        </a:spcAft>
                      </a:pPr>
                      <a:endParaRPr lang="hu-HU" sz="1200" b="1" dirty="0">
                        <a:effectLst/>
                        <a:latin typeface="Times New Roman" panose="02020603050405020304" pitchFamily="18" charset="0"/>
                        <a:ea typeface="Times New Roman" panose="02020603050405020304" pitchFamily="18" charset="0"/>
                      </a:endParaRPr>
                    </a:p>
                  </a:txBody>
                  <a:tcPr marL="39619" marR="39619" marT="0" marB="0" anchor="ctr"/>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Esztergomi út (5+950 km-</a:t>
                      </a:r>
                      <a:r>
                        <a:rPr lang="hu-HU" sz="1600" b="1" kern="1200" dirty="0" err="1">
                          <a:solidFill>
                            <a:schemeClr val="dk1"/>
                          </a:solidFill>
                          <a:effectLst/>
                          <a:latin typeface="+mn-lt"/>
                          <a:ea typeface="+mn-ea"/>
                          <a:cs typeface="+mn-cs"/>
                        </a:rPr>
                        <a:t>től</a:t>
                      </a:r>
                      <a:r>
                        <a:rPr lang="hu-HU" sz="1600" b="1" kern="1200" dirty="0">
                          <a:solidFill>
                            <a:schemeClr val="dk1"/>
                          </a:solidFill>
                          <a:effectLst/>
                          <a:latin typeface="+mn-lt"/>
                          <a:ea typeface="+mn-ea"/>
                          <a:cs typeface="+mn-cs"/>
                        </a:rPr>
                        <a:t> a Vörösmarty utcáig)</a:t>
                      </a:r>
                    </a:p>
                    <a:p>
                      <a:pPr marL="449580" indent="-449580" algn="ctr" defTabSz="914400" rtl="0" eaLnBrk="1" latinLnBrk="0" hangingPunct="1"/>
                      <a:r>
                        <a:rPr lang="hu-HU" sz="1600" b="1" kern="1200" dirty="0">
                          <a:solidFill>
                            <a:schemeClr val="dk1"/>
                          </a:solidFill>
                          <a:effectLst/>
                          <a:latin typeface="+mn-lt"/>
                          <a:ea typeface="+mn-ea"/>
                          <a:cs typeface="+mn-cs"/>
                        </a:rPr>
                        <a:t>2025.09.30-2025.11.04</a:t>
                      </a:r>
                    </a:p>
                  </a:txBody>
                  <a:tcPr marL="44450" marR="44450" marT="0" marB="0" anchor="ctr"/>
                </a:tc>
                <a:tc>
                  <a:txBody>
                    <a:bodyPr/>
                    <a:lstStyle/>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27,970</a:t>
                      </a:r>
                    </a:p>
                  </a:txBody>
                  <a:tcPr marL="44450" marR="44450" marT="0" marB="0" anchor="ctr"/>
                </a:tc>
                <a:tc>
                  <a:txBody>
                    <a:bodyPr/>
                    <a:lstStyle/>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0,000</a:t>
                      </a:r>
                    </a:p>
                  </a:txBody>
                  <a:tcPr marL="44450" marR="44450" marT="0" marB="0" anchor="ctr"/>
                </a:tc>
                <a:tc>
                  <a:txBody>
                    <a:bodyPr/>
                    <a:lstStyle/>
                    <a:p>
                      <a:pPr marL="449580" indent="-449580" algn="ctr" defTabSz="914400" rtl="0" eaLnBrk="1" latinLnBrk="0" hangingPunct="1"/>
                      <a:r>
                        <a:rPr lang="hu-HU" sz="1600" b="1" kern="1200" dirty="0">
                          <a:solidFill>
                            <a:schemeClr val="dk1"/>
                          </a:solidFill>
                          <a:effectLst/>
                          <a:latin typeface="+mn-lt"/>
                          <a:ea typeface="Times New Roman" panose="02020603050405020304" pitchFamily="18" charset="0"/>
                          <a:cs typeface="+mn-cs"/>
                        </a:rPr>
                        <a:t>27,970</a:t>
                      </a:r>
                    </a:p>
                  </a:txBody>
                  <a:tcPr marL="44450" marR="44450" marT="0" marB="0" anchor="ctr"/>
                </a:tc>
                <a:extLst>
                  <a:ext uri="{0D108BD9-81ED-4DB2-BD59-A6C34878D82A}">
                    <a16:rowId xmlns:a16="http://schemas.microsoft.com/office/drawing/2014/main" val="1503408496"/>
                  </a:ext>
                </a:extLst>
              </a:tr>
            </a:tbl>
          </a:graphicData>
        </a:graphic>
      </p:graphicFrame>
    </p:spTree>
    <p:extLst>
      <p:ext uri="{BB962C8B-B14F-4D97-AF65-F5344CB8AC3E}">
        <p14:creationId xmlns:p14="http://schemas.microsoft.com/office/powerpoint/2010/main" val="163289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4" name="Cím 3">
            <a:extLst>
              <a:ext uri="{FF2B5EF4-FFF2-40B4-BE49-F238E27FC236}">
                <a16:creationId xmlns:a16="http://schemas.microsoft.com/office/drawing/2014/main" id="{9B56C24E-5FE9-46FB-9CD7-43F970DD89BC}"/>
              </a:ext>
            </a:extLst>
          </p:cNvPr>
          <p:cNvSpPr>
            <a:spLocks noGrp="1"/>
          </p:cNvSpPr>
          <p:nvPr>
            <p:ph type="title"/>
          </p:nvPr>
        </p:nvSpPr>
        <p:spPr>
          <a:xfrm>
            <a:off x="838200" y="-186418"/>
            <a:ext cx="10515600" cy="1325563"/>
          </a:xfrm>
        </p:spPr>
        <p:txBody>
          <a:bodyPr/>
          <a:lstStyle/>
          <a:p>
            <a:pPr algn="ctr"/>
            <a:r>
              <a:rPr lang="hu-HU" b="1" dirty="0"/>
              <a:t>2025. Évi beruházások, felújítások</a:t>
            </a:r>
          </a:p>
        </p:txBody>
      </p:sp>
      <p:graphicFrame>
        <p:nvGraphicFramePr>
          <p:cNvPr id="3" name="Táblázat 2">
            <a:extLst>
              <a:ext uri="{FF2B5EF4-FFF2-40B4-BE49-F238E27FC236}">
                <a16:creationId xmlns:a16="http://schemas.microsoft.com/office/drawing/2014/main" id="{AB02058B-9BCB-4FD3-AB48-AA1CD4FF2D3B}"/>
              </a:ext>
            </a:extLst>
          </p:cNvPr>
          <p:cNvGraphicFramePr>
            <a:graphicFrameLocks noGrp="1"/>
          </p:cNvGraphicFramePr>
          <p:nvPr>
            <p:extLst>
              <p:ext uri="{D42A27DB-BD31-4B8C-83A1-F6EECF244321}">
                <p14:modId xmlns:p14="http://schemas.microsoft.com/office/powerpoint/2010/main" val="1162888189"/>
              </p:ext>
            </p:extLst>
          </p:nvPr>
        </p:nvGraphicFramePr>
        <p:xfrm>
          <a:off x="1" y="1201964"/>
          <a:ext cx="12191999" cy="4746254"/>
        </p:xfrm>
        <a:graphic>
          <a:graphicData uri="http://schemas.openxmlformats.org/drawingml/2006/table">
            <a:tbl>
              <a:tblPr>
                <a:tableStyleId>{5C22544A-7EE6-4342-B048-85BDC9FD1C3A}</a:tableStyleId>
              </a:tblPr>
              <a:tblGrid>
                <a:gridCol w="1161143">
                  <a:extLst>
                    <a:ext uri="{9D8B030D-6E8A-4147-A177-3AD203B41FA5}">
                      <a16:colId xmlns:a16="http://schemas.microsoft.com/office/drawing/2014/main" val="236038850"/>
                    </a:ext>
                  </a:extLst>
                </a:gridCol>
                <a:gridCol w="5258225">
                  <a:extLst>
                    <a:ext uri="{9D8B030D-6E8A-4147-A177-3AD203B41FA5}">
                      <a16:colId xmlns:a16="http://schemas.microsoft.com/office/drawing/2014/main" val="3542349974"/>
                    </a:ext>
                  </a:extLst>
                </a:gridCol>
                <a:gridCol w="1973190">
                  <a:extLst>
                    <a:ext uri="{9D8B030D-6E8A-4147-A177-3AD203B41FA5}">
                      <a16:colId xmlns:a16="http://schemas.microsoft.com/office/drawing/2014/main" val="2321464589"/>
                    </a:ext>
                  </a:extLst>
                </a:gridCol>
                <a:gridCol w="1973190">
                  <a:extLst>
                    <a:ext uri="{9D8B030D-6E8A-4147-A177-3AD203B41FA5}">
                      <a16:colId xmlns:a16="http://schemas.microsoft.com/office/drawing/2014/main" val="404895568"/>
                    </a:ext>
                  </a:extLst>
                </a:gridCol>
                <a:gridCol w="1826251">
                  <a:extLst>
                    <a:ext uri="{9D8B030D-6E8A-4147-A177-3AD203B41FA5}">
                      <a16:colId xmlns:a16="http://schemas.microsoft.com/office/drawing/2014/main" val="2553513295"/>
                    </a:ext>
                  </a:extLst>
                </a:gridCol>
              </a:tblGrid>
              <a:tr h="1161434">
                <a:tc>
                  <a:txBody>
                    <a:bodyPr/>
                    <a:lstStyle/>
                    <a:p>
                      <a:pPr algn="ctr">
                        <a:spcAft>
                          <a:spcPts val="0"/>
                        </a:spcAft>
                      </a:pPr>
                      <a:r>
                        <a:rPr lang="hu-HU" sz="1200" b="1" dirty="0">
                          <a:effectLst/>
                        </a:rPr>
                        <a:t>ÉV</a:t>
                      </a:r>
                    </a:p>
                    <a:p>
                      <a:pPr algn="ctr">
                        <a:spcAft>
                          <a:spcPts val="0"/>
                        </a:spcAft>
                      </a:pPr>
                      <a:r>
                        <a:rPr lang="hu-HU" sz="1200" b="1" dirty="0">
                          <a:effectLst/>
                        </a:rPr>
                        <a:t> </a:t>
                      </a:r>
                      <a:endParaRPr lang="hu-HU" sz="1200" b="1" dirty="0">
                        <a:effectLst/>
                        <a:latin typeface="Times New Roman" panose="02020603050405020304" pitchFamily="18" charset="0"/>
                        <a:ea typeface="Times New Roman" panose="02020603050405020304" pitchFamily="18" charset="0"/>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hu-HU" sz="1600" b="1" dirty="0">
                          <a:effectLst/>
                        </a:rPr>
                        <a:t>Munka megnevezése</a:t>
                      </a:r>
                      <a:endParaRPr lang="hu-HU" sz="1600" b="1" dirty="0">
                        <a:effectLst/>
                        <a:latin typeface="Times New Roman" panose="02020603050405020304" pitchFamily="18" charset="0"/>
                        <a:ea typeface="Times New Roman" panose="02020603050405020304" pitchFamily="18" charset="0"/>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hu-HU" sz="1600" b="1">
                          <a:effectLst/>
                        </a:rPr>
                        <a:t>Önkorm. forrás</a:t>
                      </a:r>
                    </a:p>
                    <a:p>
                      <a:pPr algn="ctr">
                        <a:spcAft>
                          <a:spcPts val="0"/>
                        </a:spcAft>
                      </a:pPr>
                      <a:r>
                        <a:rPr lang="hu-HU" sz="1600" b="1">
                          <a:effectLst/>
                        </a:rPr>
                        <a:t>MFt</a:t>
                      </a:r>
                      <a:endParaRPr lang="hu-HU" sz="1600" b="1">
                        <a:effectLst/>
                        <a:latin typeface="Times New Roman" panose="02020603050405020304" pitchFamily="18" charset="0"/>
                        <a:ea typeface="Times New Roman" panose="02020603050405020304" pitchFamily="18" charset="0"/>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hu-HU" sz="1600" b="1" dirty="0">
                          <a:effectLst/>
                        </a:rPr>
                        <a:t>Pályázati, állami, magántulajdonosi, </a:t>
                      </a:r>
                    </a:p>
                    <a:p>
                      <a:pPr algn="ctr">
                        <a:spcAft>
                          <a:spcPts val="0"/>
                        </a:spcAft>
                      </a:pPr>
                      <a:r>
                        <a:rPr lang="hu-HU" sz="1600" b="1" dirty="0">
                          <a:effectLst/>
                        </a:rPr>
                        <a:t>forrás</a:t>
                      </a:r>
                    </a:p>
                    <a:p>
                      <a:pPr algn="ctr">
                        <a:spcAft>
                          <a:spcPts val="0"/>
                        </a:spcAft>
                      </a:pPr>
                      <a:r>
                        <a:rPr lang="hu-HU" sz="1600" b="1" dirty="0" err="1">
                          <a:effectLst/>
                        </a:rPr>
                        <a:t>MFt</a:t>
                      </a:r>
                      <a:endParaRPr lang="hu-HU" sz="1600" b="1" dirty="0">
                        <a:effectLst/>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hu-HU" sz="1600" b="1" dirty="0">
                          <a:effectLst/>
                        </a:rPr>
                        <a:t>Önk. + Egyéb forrás </a:t>
                      </a:r>
                      <a:r>
                        <a:rPr lang="hu-HU" sz="1600" b="1" dirty="0" err="1">
                          <a:effectLst/>
                        </a:rPr>
                        <a:t>össz</a:t>
                      </a:r>
                      <a:r>
                        <a:rPr lang="hu-HU" sz="1600" b="1" dirty="0">
                          <a:effectLst/>
                        </a:rPr>
                        <a:t>.,</a:t>
                      </a:r>
                    </a:p>
                    <a:p>
                      <a:pPr algn="ctr">
                        <a:spcAft>
                          <a:spcPts val="0"/>
                        </a:spcAft>
                      </a:pPr>
                      <a:r>
                        <a:rPr lang="hu-HU" sz="1600" b="1" dirty="0" err="1">
                          <a:effectLst/>
                        </a:rPr>
                        <a:t>MFt</a:t>
                      </a:r>
                      <a:endParaRPr lang="hu-HU" sz="1600" b="1" dirty="0">
                        <a:effectLst/>
                      </a:endParaRPr>
                    </a:p>
                  </a:txBody>
                  <a:tcPr marL="39619" marR="39619"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0953437"/>
                  </a:ext>
                </a:extLst>
              </a:tr>
              <a:tr h="971594">
                <a:tc rowSpan="4">
                  <a:txBody>
                    <a:bodyPr/>
                    <a:lstStyle/>
                    <a:p>
                      <a:pPr algn="ctr">
                        <a:spcAft>
                          <a:spcPts val="0"/>
                        </a:spcAft>
                      </a:pPr>
                      <a:r>
                        <a:rPr lang="hu-HU" sz="1200" b="1" dirty="0">
                          <a:effectLst/>
                          <a:latin typeface="Times New Roman" panose="02020603050405020304" pitchFamily="18" charset="0"/>
                          <a:ea typeface="Times New Roman" panose="02020603050405020304" pitchFamily="18" charset="0"/>
                        </a:rPr>
                        <a:t>2025</a:t>
                      </a:r>
                    </a:p>
                  </a:txBody>
                  <a:tcPr marL="39619" marR="39619" marT="0" marB="0" anchor="ctr">
                    <a:lnT w="12700" cap="flat" cmpd="sng" algn="ctr">
                      <a:solidFill>
                        <a:schemeClr val="tx1"/>
                      </a:solidFill>
                      <a:prstDash val="solid"/>
                      <a:round/>
                      <a:headEnd type="none" w="med" len="med"/>
                      <a:tailEnd type="none" w="med" len="med"/>
                    </a:lnT>
                  </a:tcPr>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Utasváró telepítése (Hám K. </a:t>
                      </a:r>
                      <a:r>
                        <a:rPr lang="hu-HU" sz="1600" b="1" kern="1200" dirty="0" err="1">
                          <a:solidFill>
                            <a:schemeClr val="dk1"/>
                          </a:solidFill>
                          <a:effectLst/>
                          <a:latin typeface="+mn-lt"/>
                          <a:ea typeface="+mn-ea"/>
                          <a:cs typeface="+mn-cs"/>
                        </a:rPr>
                        <a:t>ltp</a:t>
                      </a:r>
                      <a:r>
                        <a:rPr lang="hu-HU" sz="1600" b="1" kern="1200" dirty="0">
                          <a:solidFill>
                            <a:schemeClr val="dk1"/>
                          </a:solidFill>
                          <a:effectLst/>
                          <a:latin typeface="+mn-lt"/>
                          <a:ea typeface="+mn-ea"/>
                          <a:cs typeface="+mn-cs"/>
                        </a:rPr>
                        <a:t>.)</a:t>
                      </a:r>
                    </a:p>
                    <a:p>
                      <a:pPr marL="449580" indent="-449580" algn="ctr" defTabSz="914400" rtl="0" eaLnBrk="1" latinLnBrk="0" hangingPunct="1"/>
                      <a:r>
                        <a:rPr lang="hu-HU" sz="1600" b="1" kern="1200" dirty="0">
                          <a:solidFill>
                            <a:schemeClr val="dk1"/>
                          </a:solidFill>
                          <a:effectLst/>
                          <a:latin typeface="+mn-lt"/>
                          <a:ea typeface="+mn-ea"/>
                          <a:cs typeface="+mn-cs"/>
                        </a:rPr>
                        <a:t>2025.10.01-2025.12.15</a:t>
                      </a:r>
                    </a:p>
                  </a:txBody>
                  <a:tcPr marL="44450" marR="44450" marT="0" marB="0">
                    <a:lnT w="12700" cap="flat" cmpd="sng" algn="ctr">
                      <a:solidFill>
                        <a:schemeClr val="tx1"/>
                      </a:solidFill>
                      <a:prstDash val="solid"/>
                      <a:round/>
                      <a:headEnd type="none" w="med" len="med"/>
                      <a:tailEnd type="none" w="med" len="med"/>
                    </a:lnT>
                  </a:tcPr>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3,391</a:t>
                      </a:r>
                    </a:p>
                  </a:txBody>
                  <a:tcPr marL="44450" marR="44450" marT="0" marB="0" anchor="ctr">
                    <a:lnT w="12700" cap="flat" cmpd="sng" algn="ctr">
                      <a:solidFill>
                        <a:schemeClr val="tx1"/>
                      </a:solidFill>
                      <a:prstDash val="solid"/>
                      <a:round/>
                      <a:headEnd type="none" w="med" len="med"/>
                      <a:tailEnd type="none" w="med" len="med"/>
                    </a:lnT>
                  </a:tcPr>
                </a:tc>
                <a:tc>
                  <a:txBody>
                    <a:bodyPr/>
                    <a:lstStyle/>
                    <a:p>
                      <a:pPr marL="449580" indent="-449580" algn="ctr" defTabSz="914400" rtl="0" eaLnBrk="1" latinLnBrk="0" hangingPunct="1"/>
                      <a:r>
                        <a:rPr lang="hu-HU" sz="1600" b="1" kern="1200">
                          <a:solidFill>
                            <a:schemeClr val="dk1"/>
                          </a:solidFill>
                          <a:effectLst/>
                          <a:latin typeface="+mn-lt"/>
                          <a:ea typeface="+mn-ea"/>
                          <a:cs typeface="+mn-cs"/>
                        </a:rPr>
                        <a:t>0,000</a:t>
                      </a:r>
                    </a:p>
                  </a:txBody>
                  <a:tcPr marL="44450" marR="44450" marT="0" marB="0" anchor="ctr">
                    <a:lnT w="12700" cap="flat" cmpd="sng" algn="ctr">
                      <a:solidFill>
                        <a:schemeClr val="tx1"/>
                      </a:solidFill>
                      <a:prstDash val="solid"/>
                      <a:round/>
                      <a:headEnd type="none" w="med" len="med"/>
                      <a:tailEnd type="none" w="med" len="med"/>
                    </a:lnT>
                  </a:tcPr>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3,391</a:t>
                      </a:r>
                    </a:p>
                  </a:txBody>
                  <a:tcPr marL="44450" marR="44450" marT="0" marB="0"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69253869"/>
                  </a:ext>
                </a:extLst>
              </a:tr>
              <a:tr h="580717">
                <a:tc vMerge="1">
                  <a:txBody>
                    <a:bodyPr/>
                    <a:lstStyle/>
                    <a:p>
                      <a:endParaRPr lang="hu-HU"/>
                    </a:p>
                  </a:txBody>
                  <a:tcPr/>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IPOSZ székház „bontása”</a:t>
                      </a:r>
                    </a:p>
                    <a:p>
                      <a:pPr marL="449580" indent="-449580" algn="ctr" defTabSz="914400" rtl="0" eaLnBrk="1" latinLnBrk="0" hangingPunct="1"/>
                      <a:r>
                        <a:rPr lang="hu-HU" sz="1600" b="1" kern="1200" dirty="0">
                          <a:solidFill>
                            <a:schemeClr val="dk1"/>
                          </a:solidFill>
                          <a:effectLst/>
                          <a:latin typeface="+mn-lt"/>
                          <a:ea typeface="+mn-ea"/>
                          <a:cs typeface="+mn-cs"/>
                        </a:rPr>
                        <a:t>2025.10.02-2025.10.29</a:t>
                      </a:r>
                    </a:p>
                  </a:txBody>
                  <a:tcPr marL="44450" marR="44450" marT="0" marB="0" anchor="ctr"/>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52,488</a:t>
                      </a:r>
                    </a:p>
                  </a:txBody>
                  <a:tcPr marL="44450" marR="44450" marT="0" marB="0" anchor="ctr"/>
                </a:tc>
                <a:tc>
                  <a:txBody>
                    <a:bodyPr/>
                    <a:lstStyle/>
                    <a:p>
                      <a:pPr marL="449580" indent="-449580" algn="ctr" defTabSz="914400" rtl="0" eaLnBrk="1" latinLnBrk="0" hangingPunct="1"/>
                      <a:r>
                        <a:rPr lang="hu-HU" sz="1600" b="1" kern="1200">
                          <a:solidFill>
                            <a:schemeClr val="dk1"/>
                          </a:solidFill>
                          <a:effectLst/>
                          <a:latin typeface="+mn-lt"/>
                          <a:ea typeface="+mn-ea"/>
                          <a:cs typeface="+mn-cs"/>
                        </a:rPr>
                        <a:t>0,000</a:t>
                      </a:r>
                    </a:p>
                  </a:txBody>
                  <a:tcPr marL="44450" marR="44450" marT="0" marB="0" anchor="ctr"/>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52,488</a:t>
                      </a:r>
                    </a:p>
                  </a:txBody>
                  <a:tcPr marL="44450" marR="44450" marT="0" marB="0" anchor="ctr"/>
                </a:tc>
                <a:extLst>
                  <a:ext uri="{0D108BD9-81ED-4DB2-BD59-A6C34878D82A}">
                    <a16:rowId xmlns:a16="http://schemas.microsoft.com/office/drawing/2014/main" val="4204137493"/>
                  </a:ext>
                </a:extLst>
              </a:tr>
              <a:tr h="1161434">
                <a:tc vMerge="1">
                  <a:txBody>
                    <a:bodyPr/>
                    <a:lstStyle/>
                    <a:p>
                      <a:endParaRPr lang="hu-HU"/>
                    </a:p>
                  </a:txBody>
                  <a:tcPr/>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Petőfi Sándor Általános Iskola udvarfelújítása</a:t>
                      </a:r>
                    </a:p>
                    <a:p>
                      <a:pPr marL="449580" indent="-449580" algn="ctr" defTabSz="914400" rtl="0" eaLnBrk="1" latinLnBrk="0" hangingPunct="1"/>
                      <a:r>
                        <a:rPr lang="hu-HU" sz="1600" b="1" kern="1200" dirty="0">
                          <a:solidFill>
                            <a:schemeClr val="dk1"/>
                          </a:solidFill>
                          <a:effectLst/>
                          <a:latin typeface="+mn-lt"/>
                          <a:ea typeface="+mn-ea"/>
                          <a:cs typeface="+mn-cs"/>
                        </a:rPr>
                        <a:t>2025.11.03-2026.04.30</a:t>
                      </a:r>
                    </a:p>
                  </a:txBody>
                  <a:tcPr marL="44450" marR="44450" marT="0" marB="0" anchor="ctr"/>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62,273</a:t>
                      </a:r>
                    </a:p>
                  </a:txBody>
                  <a:tcPr marL="44450" marR="44450" marT="0" marB="0"/>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Esztergomi</a:t>
                      </a:r>
                    </a:p>
                    <a:p>
                      <a:pPr marL="449580" indent="-449580" algn="ctr" defTabSz="914400" rtl="0" eaLnBrk="1" latinLnBrk="0" hangingPunct="1"/>
                      <a:r>
                        <a:rPr lang="hu-HU" sz="1600" b="1" kern="1200" dirty="0">
                          <a:solidFill>
                            <a:schemeClr val="dk1"/>
                          </a:solidFill>
                          <a:effectLst/>
                          <a:latin typeface="+mn-lt"/>
                          <a:ea typeface="+mn-ea"/>
                          <a:cs typeface="+mn-cs"/>
                        </a:rPr>
                        <a:t>Tankerületi hozzájárulás:</a:t>
                      </a:r>
                    </a:p>
                    <a:p>
                      <a:pPr marL="449580" indent="-449580" algn="ctr" defTabSz="914400" rtl="0" eaLnBrk="1" latinLnBrk="0" hangingPunct="1"/>
                      <a:r>
                        <a:rPr lang="hu-HU" sz="1600" b="1" kern="1200" dirty="0">
                          <a:solidFill>
                            <a:schemeClr val="dk1"/>
                          </a:solidFill>
                          <a:effectLst/>
                          <a:latin typeface="+mn-lt"/>
                          <a:ea typeface="+mn-ea"/>
                          <a:cs typeface="+mn-cs"/>
                        </a:rPr>
                        <a:t>8,000</a:t>
                      </a:r>
                    </a:p>
                  </a:txBody>
                  <a:tcPr marL="44450" marR="44450" marT="0" marB="0"/>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70,273</a:t>
                      </a:r>
                    </a:p>
                  </a:txBody>
                  <a:tcPr marL="44450" marR="44450" marT="0" marB="0"/>
                </a:tc>
                <a:extLst>
                  <a:ext uri="{0D108BD9-81ED-4DB2-BD59-A6C34878D82A}">
                    <a16:rowId xmlns:a16="http://schemas.microsoft.com/office/drawing/2014/main" val="507793931"/>
                  </a:ext>
                </a:extLst>
              </a:tr>
              <a:tr h="871075">
                <a:tc vMerge="1">
                  <a:txBody>
                    <a:bodyPr/>
                    <a:lstStyle/>
                    <a:p>
                      <a:endParaRPr lang="hu-HU"/>
                    </a:p>
                  </a:txBody>
                  <a:tcPr/>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József Attila Művelődési Ház lift vezérlő egység cseréje</a:t>
                      </a:r>
                    </a:p>
                    <a:p>
                      <a:pPr marL="449580" indent="-449580" algn="ctr" defTabSz="914400" rtl="0" eaLnBrk="1" latinLnBrk="0" hangingPunct="1"/>
                      <a:r>
                        <a:rPr lang="hu-HU" sz="1600" b="1" kern="1200" dirty="0">
                          <a:solidFill>
                            <a:schemeClr val="dk1"/>
                          </a:solidFill>
                          <a:effectLst/>
                          <a:latin typeface="+mn-lt"/>
                          <a:ea typeface="+mn-ea"/>
                          <a:cs typeface="+mn-cs"/>
                        </a:rPr>
                        <a:t>2025.10.21-2026.02.15</a:t>
                      </a:r>
                    </a:p>
                  </a:txBody>
                  <a:tcPr marL="44450" marR="44450" marT="0" marB="0" anchor="ctr"/>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 </a:t>
                      </a:r>
                    </a:p>
                    <a:p>
                      <a:pPr marL="449580" indent="-449580" algn="ctr" defTabSz="914400" rtl="0" eaLnBrk="1" latinLnBrk="0" hangingPunct="1"/>
                      <a:r>
                        <a:rPr lang="hu-HU" sz="1600" b="1" kern="1200" dirty="0">
                          <a:solidFill>
                            <a:schemeClr val="dk1"/>
                          </a:solidFill>
                          <a:effectLst/>
                          <a:latin typeface="+mn-lt"/>
                          <a:ea typeface="+mn-ea"/>
                          <a:cs typeface="+mn-cs"/>
                        </a:rPr>
                        <a:t>7,442</a:t>
                      </a:r>
                    </a:p>
                  </a:txBody>
                  <a:tcPr marL="44450" marR="44450" marT="0" marB="0"/>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 </a:t>
                      </a:r>
                    </a:p>
                    <a:p>
                      <a:pPr marL="449580" indent="-449580" algn="ctr" defTabSz="914400" rtl="0" eaLnBrk="1" latinLnBrk="0" hangingPunct="1"/>
                      <a:r>
                        <a:rPr lang="hu-HU" sz="1600" b="1" kern="1200" dirty="0">
                          <a:solidFill>
                            <a:schemeClr val="dk1"/>
                          </a:solidFill>
                          <a:effectLst/>
                          <a:latin typeface="+mn-lt"/>
                          <a:ea typeface="+mn-ea"/>
                          <a:cs typeface="+mn-cs"/>
                        </a:rPr>
                        <a:t> </a:t>
                      </a:r>
                    </a:p>
                    <a:p>
                      <a:pPr marL="449580" indent="-449580" algn="ctr" defTabSz="914400" rtl="0" eaLnBrk="1" latinLnBrk="0" hangingPunct="1"/>
                      <a:r>
                        <a:rPr lang="hu-HU" sz="1600" b="1" kern="1200" dirty="0">
                          <a:solidFill>
                            <a:schemeClr val="dk1"/>
                          </a:solidFill>
                          <a:effectLst/>
                          <a:latin typeface="+mn-lt"/>
                          <a:ea typeface="+mn-ea"/>
                          <a:cs typeface="+mn-cs"/>
                        </a:rPr>
                        <a:t>0,000</a:t>
                      </a:r>
                    </a:p>
                  </a:txBody>
                  <a:tcPr marL="44450" marR="44450" marT="0" marB="0"/>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 </a:t>
                      </a:r>
                    </a:p>
                    <a:p>
                      <a:pPr marL="449580" indent="-449580" algn="ctr" defTabSz="914400" rtl="0" eaLnBrk="1" latinLnBrk="0" hangingPunct="1"/>
                      <a:r>
                        <a:rPr lang="hu-HU" sz="1600" b="1" kern="1200" dirty="0">
                          <a:solidFill>
                            <a:schemeClr val="dk1"/>
                          </a:solidFill>
                          <a:effectLst/>
                          <a:latin typeface="+mn-lt"/>
                          <a:ea typeface="+mn-ea"/>
                          <a:cs typeface="+mn-cs"/>
                        </a:rPr>
                        <a:t>7,442 </a:t>
                      </a:r>
                    </a:p>
                  </a:txBody>
                  <a:tcPr marL="44450" marR="44450" marT="0" marB="0"/>
                </a:tc>
                <a:extLst>
                  <a:ext uri="{0D108BD9-81ED-4DB2-BD59-A6C34878D82A}">
                    <a16:rowId xmlns:a16="http://schemas.microsoft.com/office/drawing/2014/main" val="883899376"/>
                  </a:ext>
                </a:extLst>
              </a:tr>
            </a:tbl>
          </a:graphicData>
        </a:graphic>
      </p:graphicFrame>
    </p:spTree>
    <p:extLst>
      <p:ext uri="{BB962C8B-B14F-4D97-AF65-F5344CB8AC3E}">
        <p14:creationId xmlns:p14="http://schemas.microsoft.com/office/powerpoint/2010/main" val="43821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4" name="Cím 3">
            <a:extLst>
              <a:ext uri="{FF2B5EF4-FFF2-40B4-BE49-F238E27FC236}">
                <a16:creationId xmlns:a16="http://schemas.microsoft.com/office/drawing/2014/main" id="{9B56C24E-5FE9-46FB-9CD7-43F970DD89BC}"/>
              </a:ext>
            </a:extLst>
          </p:cNvPr>
          <p:cNvSpPr>
            <a:spLocks noGrp="1"/>
          </p:cNvSpPr>
          <p:nvPr>
            <p:ph type="title"/>
          </p:nvPr>
        </p:nvSpPr>
        <p:spPr>
          <a:xfrm>
            <a:off x="838200" y="-186418"/>
            <a:ext cx="10515600" cy="1325563"/>
          </a:xfrm>
        </p:spPr>
        <p:txBody>
          <a:bodyPr/>
          <a:lstStyle/>
          <a:p>
            <a:pPr algn="ctr"/>
            <a:r>
              <a:rPr lang="hu-HU" b="1" dirty="0"/>
              <a:t>2025. Évi beruházások, felújítások</a:t>
            </a:r>
          </a:p>
        </p:txBody>
      </p:sp>
      <p:graphicFrame>
        <p:nvGraphicFramePr>
          <p:cNvPr id="3" name="Táblázat 2">
            <a:extLst>
              <a:ext uri="{FF2B5EF4-FFF2-40B4-BE49-F238E27FC236}">
                <a16:creationId xmlns:a16="http://schemas.microsoft.com/office/drawing/2014/main" id="{AB02058B-9BCB-4FD3-AB48-AA1CD4FF2D3B}"/>
              </a:ext>
            </a:extLst>
          </p:cNvPr>
          <p:cNvGraphicFramePr>
            <a:graphicFrameLocks noGrp="1"/>
          </p:cNvGraphicFramePr>
          <p:nvPr>
            <p:extLst>
              <p:ext uri="{D42A27DB-BD31-4B8C-83A1-F6EECF244321}">
                <p14:modId xmlns:p14="http://schemas.microsoft.com/office/powerpoint/2010/main" val="2381524233"/>
              </p:ext>
            </p:extLst>
          </p:nvPr>
        </p:nvGraphicFramePr>
        <p:xfrm>
          <a:off x="1" y="1201964"/>
          <a:ext cx="12192000" cy="4937979"/>
        </p:xfrm>
        <a:graphic>
          <a:graphicData uri="http://schemas.openxmlformats.org/drawingml/2006/table">
            <a:tbl>
              <a:tblPr>
                <a:tableStyleId>{5C22544A-7EE6-4342-B048-85BDC9FD1C3A}</a:tableStyleId>
              </a:tblPr>
              <a:tblGrid>
                <a:gridCol w="1042896">
                  <a:extLst>
                    <a:ext uri="{9D8B030D-6E8A-4147-A177-3AD203B41FA5}">
                      <a16:colId xmlns:a16="http://schemas.microsoft.com/office/drawing/2014/main" val="236038850"/>
                    </a:ext>
                  </a:extLst>
                </a:gridCol>
                <a:gridCol w="5314592">
                  <a:extLst>
                    <a:ext uri="{9D8B030D-6E8A-4147-A177-3AD203B41FA5}">
                      <a16:colId xmlns:a16="http://schemas.microsoft.com/office/drawing/2014/main" val="3542349974"/>
                    </a:ext>
                  </a:extLst>
                </a:gridCol>
                <a:gridCol w="1994342">
                  <a:extLst>
                    <a:ext uri="{9D8B030D-6E8A-4147-A177-3AD203B41FA5}">
                      <a16:colId xmlns:a16="http://schemas.microsoft.com/office/drawing/2014/main" val="2321464589"/>
                    </a:ext>
                  </a:extLst>
                </a:gridCol>
                <a:gridCol w="1994342">
                  <a:extLst>
                    <a:ext uri="{9D8B030D-6E8A-4147-A177-3AD203B41FA5}">
                      <a16:colId xmlns:a16="http://schemas.microsoft.com/office/drawing/2014/main" val="404895568"/>
                    </a:ext>
                  </a:extLst>
                </a:gridCol>
                <a:gridCol w="1845828">
                  <a:extLst>
                    <a:ext uri="{9D8B030D-6E8A-4147-A177-3AD203B41FA5}">
                      <a16:colId xmlns:a16="http://schemas.microsoft.com/office/drawing/2014/main" val="2553513295"/>
                    </a:ext>
                  </a:extLst>
                </a:gridCol>
              </a:tblGrid>
              <a:tr h="771449">
                <a:tc>
                  <a:txBody>
                    <a:bodyPr/>
                    <a:lstStyle/>
                    <a:p>
                      <a:pPr algn="ctr">
                        <a:spcAft>
                          <a:spcPts val="0"/>
                        </a:spcAft>
                      </a:pPr>
                      <a:r>
                        <a:rPr lang="hu-HU" sz="1200" b="1" dirty="0">
                          <a:effectLst/>
                        </a:rPr>
                        <a:t>ÉV</a:t>
                      </a:r>
                    </a:p>
                    <a:p>
                      <a:pPr algn="ctr">
                        <a:spcAft>
                          <a:spcPts val="0"/>
                        </a:spcAft>
                      </a:pPr>
                      <a:r>
                        <a:rPr lang="hu-HU" sz="1200" b="1" dirty="0">
                          <a:effectLst/>
                        </a:rPr>
                        <a:t> </a:t>
                      </a:r>
                      <a:endParaRPr lang="hu-HU" sz="1200" b="1" dirty="0">
                        <a:effectLst/>
                        <a:latin typeface="Times New Roman" panose="02020603050405020304" pitchFamily="18" charset="0"/>
                        <a:ea typeface="Times New Roman" panose="02020603050405020304" pitchFamily="18" charset="0"/>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hu-HU" sz="1600" b="1" dirty="0">
                          <a:effectLst/>
                        </a:rPr>
                        <a:t>Munka megnevezése</a:t>
                      </a:r>
                      <a:endParaRPr lang="hu-HU" sz="1600" b="1" dirty="0">
                        <a:effectLst/>
                        <a:latin typeface="Times New Roman" panose="02020603050405020304" pitchFamily="18" charset="0"/>
                        <a:ea typeface="Times New Roman" panose="02020603050405020304" pitchFamily="18" charset="0"/>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hu-HU" sz="1600" b="1">
                          <a:effectLst/>
                        </a:rPr>
                        <a:t>Önkorm. forrás</a:t>
                      </a:r>
                    </a:p>
                    <a:p>
                      <a:pPr algn="ctr">
                        <a:spcAft>
                          <a:spcPts val="0"/>
                        </a:spcAft>
                      </a:pPr>
                      <a:r>
                        <a:rPr lang="hu-HU" sz="1600" b="1">
                          <a:effectLst/>
                        </a:rPr>
                        <a:t>MFt</a:t>
                      </a:r>
                      <a:endParaRPr lang="hu-HU" sz="1600" b="1">
                        <a:effectLst/>
                        <a:latin typeface="Times New Roman" panose="02020603050405020304" pitchFamily="18" charset="0"/>
                        <a:ea typeface="Times New Roman" panose="02020603050405020304" pitchFamily="18" charset="0"/>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hu-HU" sz="1600" b="1" dirty="0">
                          <a:effectLst/>
                        </a:rPr>
                        <a:t>Pályázati, állami, magántulajdonosi, </a:t>
                      </a:r>
                    </a:p>
                    <a:p>
                      <a:pPr algn="ctr">
                        <a:spcAft>
                          <a:spcPts val="0"/>
                        </a:spcAft>
                      </a:pPr>
                      <a:r>
                        <a:rPr lang="hu-HU" sz="1600" b="1" dirty="0">
                          <a:effectLst/>
                        </a:rPr>
                        <a:t>forrás</a:t>
                      </a:r>
                    </a:p>
                    <a:p>
                      <a:pPr algn="ctr">
                        <a:spcAft>
                          <a:spcPts val="0"/>
                        </a:spcAft>
                      </a:pPr>
                      <a:r>
                        <a:rPr lang="hu-HU" sz="1600" b="1" dirty="0" err="1">
                          <a:effectLst/>
                        </a:rPr>
                        <a:t>MFt</a:t>
                      </a:r>
                      <a:endParaRPr lang="hu-HU" sz="1600" b="1" dirty="0">
                        <a:effectLst/>
                      </a:endParaRPr>
                    </a:p>
                  </a:txBody>
                  <a:tcPr marL="39619" marR="39619" marT="0"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hu-HU" sz="1600" b="1" dirty="0">
                          <a:effectLst/>
                        </a:rPr>
                        <a:t>Önk. + Egyéb forrás </a:t>
                      </a:r>
                      <a:r>
                        <a:rPr lang="hu-HU" sz="1600" b="1" dirty="0" err="1">
                          <a:effectLst/>
                        </a:rPr>
                        <a:t>össz</a:t>
                      </a:r>
                      <a:r>
                        <a:rPr lang="hu-HU" sz="1600" b="1" dirty="0">
                          <a:effectLst/>
                        </a:rPr>
                        <a:t>.,</a:t>
                      </a:r>
                    </a:p>
                    <a:p>
                      <a:pPr algn="ctr">
                        <a:spcAft>
                          <a:spcPts val="0"/>
                        </a:spcAft>
                      </a:pPr>
                      <a:r>
                        <a:rPr lang="hu-HU" sz="1600" b="1" dirty="0" err="1">
                          <a:effectLst/>
                        </a:rPr>
                        <a:t>MFt</a:t>
                      </a:r>
                      <a:endParaRPr lang="hu-HU" sz="1600" b="1" dirty="0">
                        <a:effectLst/>
                      </a:endParaRPr>
                    </a:p>
                  </a:txBody>
                  <a:tcPr marL="39619" marR="39619"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0953437"/>
                  </a:ext>
                </a:extLst>
              </a:tr>
              <a:tr h="488900">
                <a:tc rowSpan="5">
                  <a:txBody>
                    <a:bodyPr/>
                    <a:lstStyle/>
                    <a:p>
                      <a:br>
                        <a:rPr lang="hu-HU" dirty="0"/>
                      </a:br>
                      <a:br>
                        <a:rPr lang="hu-HU" dirty="0"/>
                      </a:br>
                      <a:br>
                        <a:rPr lang="hu-HU" dirty="0"/>
                      </a:br>
                      <a:br>
                        <a:rPr lang="hu-HU" dirty="0"/>
                      </a:br>
                      <a:br>
                        <a:rPr lang="hu-HU" dirty="0"/>
                      </a:br>
                      <a:br>
                        <a:rPr lang="hu-HU" dirty="0"/>
                      </a:br>
                      <a:br>
                        <a:rPr lang="hu-HU" dirty="0"/>
                      </a:br>
                      <a:r>
                        <a:rPr lang="hu-HU" sz="1200" b="1" kern="1200" dirty="0">
                          <a:solidFill>
                            <a:schemeClr val="dk1"/>
                          </a:solidFill>
                          <a:effectLst/>
                          <a:latin typeface="Times New Roman" panose="02020603050405020304" pitchFamily="18" charset="0"/>
                          <a:cs typeface="+mn-cs"/>
                        </a:rPr>
                        <a:t>2025</a:t>
                      </a:r>
                    </a:p>
                  </a:txBody>
                  <a:tcPr>
                    <a:lnT w="12700" cap="flat" cmpd="sng" algn="ctr">
                      <a:solidFill>
                        <a:schemeClr val="tx1"/>
                      </a:solidFill>
                      <a:prstDash val="solid"/>
                      <a:round/>
                      <a:headEnd type="none" w="med" len="med"/>
                      <a:tailEnd type="none" w="med" len="med"/>
                    </a:lnT>
                  </a:tcPr>
                </a:tc>
                <a:tc>
                  <a:txBody>
                    <a:bodyPr/>
                    <a:lstStyle/>
                    <a:p>
                      <a:pPr marL="0" algn="ctr" defTabSz="914400" rtl="0" eaLnBrk="1" latinLnBrk="0" hangingPunct="1"/>
                      <a:r>
                        <a:rPr lang="hu-HU" sz="1600" b="1" kern="1200" dirty="0">
                          <a:solidFill>
                            <a:schemeClr val="dk1"/>
                          </a:solidFill>
                          <a:effectLst/>
                          <a:latin typeface="+mn-lt"/>
                          <a:ea typeface="+mn-ea"/>
                          <a:cs typeface="+mn-cs"/>
                        </a:rPr>
                        <a:t>Tervezések:</a:t>
                      </a:r>
                    </a:p>
                    <a:p>
                      <a:pPr marL="0" algn="ctr" defTabSz="914400" rtl="0" eaLnBrk="1" latinLnBrk="0" hangingPunct="1"/>
                      <a:r>
                        <a:rPr lang="hu-HU" sz="1600" b="1" kern="1200" dirty="0">
                          <a:solidFill>
                            <a:schemeClr val="dk1"/>
                          </a:solidFill>
                          <a:effectLst/>
                          <a:latin typeface="+mn-lt"/>
                          <a:ea typeface="+mn-ea"/>
                          <a:cs typeface="+mn-cs"/>
                        </a:rPr>
                        <a:t>-     1466/5 hrsz.-ú út (Bécsi udvar II. ütem    </a:t>
                      </a:r>
                    </a:p>
                    <a:p>
                      <a:pPr marL="0" algn="ctr" defTabSz="914400" rtl="0" eaLnBrk="1" latinLnBrk="0" hangingPunct="1"/>
                      <a:r>
                        <a:rPr lang="hu-HU" sz="1600" b="1" kern="1200" dirty="0">
                          <a:solidFill>
                            <a:schemeClr val="dk1"/>
                          </a:solidFill>
                          <a:effectLst/>
                          <a:latin typeface="+mn-lt"/>
                          <a:ea typeface="+mn-ea"/>
                          <a:cs typeface="+mn-cs"/>
                        </a:rPr>
                        <a:t>       körüli út) tervezése</a:t>
                      </a:r>
                    </a:p>
                    <a:p>
                      <a:pPr marL="0" algn="ctr" defTabSz="914400" rtl="0" eaLnBrk="1" latinLnBrk="0" hangingPunct="1"/>
                      <a:r>
                        <a:rPr lang="hu-HU" sz="1600" b="1" kern="1200" dirty="0">
                          <a:solidFill>
                            <a:schemeClr val="dk1"/>
                          </a:solidFill>
                          <a:effectLst/>
                          <a:latin typeface="+mn-lt"/>
                          <a:ea typeface="+mn-ea"/>
                          <a:cs typeface="+mn-cs"/>
                        </a:rPr>
                        <a:t>       2025.09.23-2025.11.30</a:t>
                      </a:r>
                    </a:p>
                    <a:p>
                      <a:pPr marL="0" algn="ctr" defTabSz="914400" rtl="0" eaLnBrk="1" latinLnBrk="0" hangingPunct="1"/>
                      <a:r>
                        <a:rPr lang="hu-HU" sz="1600" b="1" kern="1200" dirty="0">
                          <a:solidFill>
                            <a:schemeClr val="dk1"/>
                          </a:solidFill>
                          <a:effectLst/>
                          <a:latin typeface="+mn-lt"/>
                          <a:ea typeface="+mn-ea"/>
                          <a:cs typeface="+mn-cs"/>
                        </a:rPr>
                        <a:t>-     Utánpótlás és felnőtt labdarúgó edzőpálya</a:t>
                      </a:r>
                    </a:p>
                    <a:p>
                      <a:pPr marL="0" algn="ctr" defTabSz="914400" rtl="0" eaLnBrk="1" latinLnBrk="0" hangingPunct="1"/>
                      <a:r>
                        <a:rPr lang="hu-HU" sz="1600" b="1" kern="1200" dirty="0">
                          <a:solidFill>
                            <a:schemeClr val="dk1"/>
                          </a:solidFill>
                          <a:effectLst/>
                          <a:latin typeface="+mn-lt"/>
                          <a:ea typeface="+mn-ea"/>
                          <a:cs typeface="+mn-cs"/>
                        </a:rPr>
                        <a:t>      tervezése</a:t>
                      </a:r>
                    </a:p>
                    <a:p>
                      <a:pPr marL="0" algn="ctr" defTabSz="914400" rtl="0" eaLnBrk="1" latinLnBrk="0" hangingPunct="1"/>
                      <a:r>
                        <a:rPr lang="hu-HU" sz="1600" b="1" kern="1200" dirty="0">
                          <a:solidFill>
                            <a:schemeClr val="dk1"/>
                          </a:solidFill>
                          <a:effectLst/>
                          <a:latin typeface="+mn-lt"/>
                          <a:ea typeface="+mn-ea"/>
                          <a:cs typeface="+mn-cs"/>
                        </a:rPr>
                        <a:t>      2025.2025.09.30-2025.11.15</a:t>
                      </a:r>
                    </a:p>
                    <a:p>
                      <a:pPr marL="0" algn="ctr" defTabSz="914400" rtl="0" eaLnBrk="1" latinLnBrk="0" hangingPunct="1"/>
                      <a:endParaRPr lang="hu-HU" sz="1600" b="1" kern="1200" dirty="0">
                        <a:solidFill>
                          <a:schemeClr val="dk1"/>
                        </a:solidFill>
                        <a:effectLst/>
                        <a:latin typeface="+mn-lt"/>
                        <a:ea typeface="+mn-ea"/>
                        <a:cs typeface="+mn-cs"/>
                      </a:endParaRPr>
                    </a:p>
                  </a:txBody>
                  <a:tcPr marL="44450" marR="44450" marT="0" marB="0" anchor="ctr">
                    <a:lnT w="12700" cap="flat" cmpd="sng" algn="ctr">
                      <a:solidFill>
                        <a:schemeClr val="tx1"/>
                      </a:solidFill>
                      <a:prstDash val="solid"/>
                      <a:round/>
                      <a:headEnd type="none" w="med" len="med"/>
                      <a:tailEnd type="none" w="med" len="med"/>
                    </a:lnT>
                  </a:tcPr>
                </a:tc>
                <a:tc>
                  <a:txBody>
                    <a:bodyPr/>
                    <a:lstStyle/>
                    <a:p>
                      <a:pPr marL="0" algn="ctr" defTabSz="914400" rtl="0" eaLnBrk="1" latinLnBrk="0" hangingPunct="1"/>
                      <a:r>
                        <a:rPr lang="hu-HU" sz="1600" b="1" kern="1200" dirty="0">
                          <a:solidFill>
                            <a:schemeClr val="dk1"/>
                          </a:solidFill>
                          <a:effectLst/>
                          <a:latin typeface="+mn-lt"/>
                          <a:ea typeface="+mn-ea"/>
                          <a:cs typeface="+mn-cs"/>
                        </a:rPr>
                        <a:t>4,064</a:t>
                      </a:r>
                    </a:p>
                    <a:p>
                      <a:pPr marL="0" algn="ctr" defTabSz="914400" rtl="0" eaLnBrk="1" latinLnBrk="0" hangingPunct="1"/>
                      <a:endParaRPr lang="hu-HU" sz="1600" b="1" kern="1200" dirty="0">
                        <a:solidFill>
                          <a:schemeClr val="dk1"/>
                        </a:solidFill>
                        <a:effectLst/>
                        <a:latin typeface="+mn-lt"/>
                        <a:ea typeface="+mn-ea"/>
                        <a:cs typeface="+mn-cs"/>
                      </a:endParaRPr>
                    </a:p>
                    <a:p>
                      <a:pPr marL="0" algn="ctr" defTabSz="914400" rtl="0" eaLnBrk="1" latinLnBrk="0" hangingPunct="1"/>
                      <a:r>
                        <a:rPr lang="hu-HU" sz="1600" b="1" kern="1200" dirty="0">
                          <a:solidFill>
                            <a:schemeClr val="dk1"/>
                          </a:solidFill>
                          <a:effectLst/>
                          <a:latin typeface="+mn-lt"/>
                          <a:ea typeface="+mn-ea"/>
                          <a:cs typeface="+mn-cs"/>
                        </a:rPr>
                        <a:t>13,843</a:t>
                      </a:r>
                    </a:p>
                    <a:p>
                      <a:pPr marL="0" algn="ctr" defTabSz="914400" rtl="0" eaLnBrk="1" latinLnBrk="0" hangingPunct="1"/>
                      <a:endParaRPr lang="hu-HU" sz="1600" b="1" kern="1200" dirty="0">
                        <a:solidFill>
                          <a:schemeClr val="dk1"/>
                        </a:solidFill>
                        <a:effectLst/>
                        <a:latin typeface="+mn-lt"/>
                        <a:ea typeface="+mn-ea"/>
                        <a:cs typeface="+mn-cs"/>
                      </a:endParaRPr>
                    </a:p>
                  </a:txBody>
                  <a:tcPr marL="44450" marR="44450" marT="0" marB="0" anchor="ctr">
                    <a:lnT w="12700" cap="flat" cmpd="sng" algn="ctr">
                      <a:solidFill>
                        <a:schemeClr val="tx1"/>
                      </a:solidFill>
                      <a:prstDash val="solid"/>
                      <a:round/>
                      <a:headEnd type="none" w="med" len="med"/>
                      <a:tailEnd type="none" w="med" len="med"/>
                    </a:lnT>
                  </a:tcPr>
                </a:tc>
                <a:tc>
                  <a:txBody>
                    <a:bodyPr/>
                    <a:lstStyle/>
                    <a:p>
                      <a:pPr marL="0" algn="ctr" defTabSz="914400" rtl="0" eaLnBrk="1" latinLnBrk="0" hangingPunct="1"/>
                      <a:r>
                        <a:rPr lang="hu-HU" sz="1600" b="1" kern="1200" dirty="0">
                          <a:solidFill>
                            <a:schemeClr val="dk1"/>
                          </a:solidFill>
                          <a:effectLst/>
                          <a:latin typeface="+mn-lt"/>
                          <a:ea typeface="+mn-ea"/>
                          <a:cs typeface="+mn-cs"/>
                        </a:rPr>
                        <a:t>0,000</a:t>
                      </a:r>
                    </a:p>
                  </a:txBody>
                  <a:tcPr marL="44450" marR="44450" marT="0" marB="0" anchor="ctr">
                    <a:lnT w="12700" cap="flat" cmpd="sng" algn="ctr">
                      <a:solidFill>
                        <a:schemeClr val="tx1"/>
                      </a:solidFill>
                      <a:prstDash val="solid"/>
                      <a:round/>
                      <a:headEnd type="none" w="med" len="med"/>
                      <a:tailEnd type="none" w="med" len="med"/>
                    </a:lnT>
                  </a:tcPr>
                </a:tc>
                <a:tc>
                  <a:txBody>
                    <a:bodyPr/>
                    <a:lstStyle/>
                    <a:p>
                      <a:pPr marL="0" algn="ctr" defTabSz="914400" rtl="0" eaLnBrk="1" latinLnBrk="0" hangingPunct="1"/>
                      <a:r>
                        <a:rPr lang="hu-HU" sz="1600" b="1" kern="1200" dirty="0">
                          <a:solidFill>
                            <a:schemeClr val="dk1"/>
                          </a:solidFill>
                          <a:effectLst/>
                          <a:latin typeface="+mn-lt"/>
                          <a:ea typeface="+mn-ea"/>
                          <a:cs typeface="+mn-cs"/>
                        </a:rPr>
                        <a:t>17,907</a:t>
                      </a:r>
                    </a:p>
                  </a:txBody>
                  <a:tcPr marL="44450" marR="44450" marT="0" marB="0"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026476891"/>
                  </a:ext>
                </a:extLst>
              </a:tr>
              <a:tr h="319655">
                <a:tc vMerge="1">
                  <a:txBody>
                    <a:bodyPr/>
                    <a:lstStyle/>
                    <a:p>
                      <a:endParaRPr lang="hu-HU"/>
                    </a:p>
                  </a:txBody>
                  <a:tcPr/>
                </a:tc>
                <a:tc>
                  <a:txBody>
                    <a:bodyPr/>
                    <a:lstStyle/>
                    <a:p>
                      <a:pPr marL="0" algn="ctr" defTabSz="914400" rtl="0" eaLnBrk="1" latinLnBrk="0" hangingPunct="1"/>
                      <a:endParaRPr lang="hu-HU" sz="1600" b="1" kern="1200" dirty="0">
                        <a:solidFill>
                          <a:srgbClr val="FF0000"/>
                        </a:solidFill>
                        <a:effectLst/>
                        <a:highlight>
                          <a:srgbClr val="000000"/>
                        </a:highlight>
                        <a:latin typeface="+mn-lt"/>
                        <a:ea typeface="+mn-ea"/>
                        <a:cs typeface="+mn-cs"/>
                      </a:endParaRPr>
                    </a:p>
                  </a:txBody>
                  <a:tcPr marL="44450" marR="44450" marT="0" marB="0" anchor="ctr">
                    <a:solidFill>
                      <a:schemeClr val="tx1"/>
                    </a:solidFill>
                  </a:tcPr>
                </a:tc>
                <a:tc>
                  <a:txBody>
                    <a:bodyPr/>
                    <a:lstStyle/>
                    <a:p>
                      <a:pPr marL="0" algn="ctr" defTabSz="914400" rtl="0" eaLnBrk="1" latinLnBrk="0" hangingPunct="1"/>
                      <a:endParaRPr lang="hu-HU" sz="1600" b="1" kern="1200" dirty="0">
                        <a:solidFill>
                          <a:schemeClr val="dk1"/>
                        </a:solidFill>
                        <a:effectLst/>
                        <a:latin typeface="+mn-lt"/>
                        <a:ea typeface="+mn-ea"/>
                        <a:cs typeface="+mn-cs"/>
                      </a:endParaRPr>
                    </a:p>
                  </a:txBody>
                  <a:tcPr marL="44450" marR="44450" marT="0" marB="0" anchor="ctr">
                    <a:solidFill>
                      <a:schemeClr val="tx1"/>
                    </a:solidFill>
                  </a:tcPr>
                </a:tc>
                <a:tc>
                  <a:txBody>
                    <a:bodyPr/>
                    <a:lstStyle/>
                    <a:p>
                      <a:pPr marL="0" algn="ctr" defTabSz="914400" rtl="0" eaLnBrk="1" latinLnBrk="0" hangingPunct="1"/>
                      <a:endParaRPr lang="hu-HU" sz="1600" b="1" kern="1200" dirty="0">
                        <a:solidFill>
                          <a:schemeClr val="dk1"/>
                        </a:solidFill>
                        <a:effectLst/>
                        <a:latin typeface="+mn-lt"/>
                        <a:ea typeface="+mn-ea"/>
                        <a:cs typeface="+mn-cs"/>
                      </a:endParaRPr>
                    </a:p>
                  </a:txBody>
                  <a:tcPr marL="44450" marR="44450" marT="0" marB="0" anchor="ctr">
                    <a:solidFill>
                      <a:schemeClr val="tx1"/>
                    </a:solidFill>
                  </a:tcPr>
                </a:tc>
                <a:tc>
                  <a:txBody>
                    <a:bodyPr/>
                    <a:lstStyle/>
                    <a:p>
                      <a:pPr marL="0" algn="ctr" defTabSz="914400" rtl="0" eaLnBrk="1" latinLnBrk="0" hangingPunct="1"/>
                      <a:endParaRPr lang="hu-HU" sz="1600" b="1" kern="1200" dirty="0">
                        <a:solidFill>
                          <a:schemeClr val="dk1"/>
                        </a:solidFill>
                        <a:effectLst/>
                        <a:latin typeface="+mn-lt"/>
                        <a:ea typeface="+mn-ea"/>
                        <a:cs typeface="+mn-cs"/>
                      </a:endParaRPr>
                    </a:p>
                  </a:txBody>
                  <a:tcPr marL="44450" marR="44450" marT="0" marB="0" anchor="ctr">
                    <a:solidFill>
                      <a:schemeClr val="tx1"/>
                    </a:solidFill>
                  </a:tcPr>
                </a:tc>
                <a:extLst>
                  <a:ext uri="{0D108BD9-81ED-4DB2-BD59-A6C34878D82A}">
                    <a16:rowId xmlns:a16="http://schemas.microsoft.com/office/drawing/2014/main" val="913244689"/>
                  </a:ext>
                </a:extLst>
              </a:tr>
              <a:tr h="435355">
                <a:tc vMerge="1">
                  <a:txBody>
                    <a:bodyPr/>
                    <a:lstStyle/>
                    <a:p>
                      <a:endParaRPr lang="hu-HU"/>
                    </a:p>
                  </a:txBody>
                  <a:tcPr/>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Összesen:</a:t>
                      </a:r>
                    </a:p>
                  </a:txBody>
                  <a:tcPr marL="44450" marR="44450" marT="0" marB="0" anchor="ctr"/>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326,019</a:t>
                      </a:r>
                    </a:p>
                  </a:txBody>
                  <a:tcPr marL="44450" marR="44450" marT="0" marB="0"/>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718,825</a:t>
                      </a:r>
                    </a:p>
                  </a:txBody>
                  <a:tcPr marL="44450" marR="44450" marT="0" marB="0" anchor="ctr"/>
                </a:tc>
                <a:tc>
                  <a:txBody>
                    <a:bodyPr/>
                    <a:lstStyle/>
                    <a:p>
                      <a:pPr marL="449580" indent="-449580" algn="ctr" defTabSz="914400" rtl="0" eaLnBrk="1" latinLnBrk="0" hangingPunct="1"/>
                      <a:r>
                        <a:rPr lang="hu-HU" sz="1600" b="1" kern="1200" dirty="0">
                          <a:solidFill>
                            <a:schemeClr val="dk1"/>
                          </a:solidFill>
                          <a:effectLst/>
                          <a:latin typeface="+mn-lt"/>
                          <a:ea typeface="+mn-ea"/>
                          <a:cs typeface="+mn-cs"/>
                        </a:rPr>
                        <a:t>1.044,844</a:t>
                      </a:r>
                    </a:p>
                  </a:txBody>
                  <a:tcPr marL="44450" marR="44450" marT="0" marB="0"/>
                </a:tc>
                <a:extLst>
                  <a:ext uri="{0D108BD9-81ED-4DB2-BD59-A6C34878D82A}">
                    <a16:rowId xmlns:a16="http://schemas.microsoft.com/office/drawing/2014/main" val="3137789732"/>
                  </a:ext>
                </a:extLst>
              </a:tr>
              <a:tr h="531545">
                <a:tc vMerge="1">
                  <a:txBody>
                    <a:bodyPr/>
                    <a:lstStyle/>
                    <a:p>
                      <a:endParaRPr lang="hu-HU"/>
                    </a:p>
                  </a:txBody>
                  <a:tcPr/>
                </a:tc>
                <a:tc>
                  <a:txBody>
                    <a:bodyPr/>
                    <a:lstStyle/>
                    <a:p>
                      <a:pPr marL="0" algn="ctr" defTabSz="914400" rtl="0" eaLnBrk="1" latinLnBrk="0" hangingPunct="1"/>
                      <a:endParaRPr lang="hu-HU" sz="1600" b="1" kern="1200" dirty="0">
                        <a:solidFill>
                          <a:schemeClr val="dk1"/>
                        </a:solidFill>
                        <a:effectLst/>
                        <a:latin typeface="+mn-lt"/>
                        <a:ea typeface="+mn-ea"/>
                        <a:cs typeface="+mn-cs"/>
                      </a:endParaRPr>
                    </a:p>
                  </a:txBody>
                  <a:tcPr marL="44450" marR="44450" marT="0" marB="0" anchor="ctr"/>
                </a:tc>
                <a:tc>
                  <a:txBody>
                    <a:bodyPr/>
                    <a:lstStyle/>
                    <a:p>
                      <a:pPr marL="0" algn="ctr" defTabSz="914400" rtl="0" eaLnBrk="1" latinLnBrk="0" hangingPunct="1"/>
                      <a:endParaRPr lang="hu-HU" sz="1600" b="1" kern="1200" dirty="0">
                        <a:solidFill>
                          <a:schemeClr val="dk1"/>
                        </a:solidFill>
                        <a:effectLst/>
                        <a:latin typeface="+mn-lt"/>
                        <a:ea typeface="+mn-ea"/>
                        <a:cs typeface="+mn-cs"/>
                      </a:endParaRPr>
                    </a:p>
                  </a:txBody>
                  <a:tcPr marL="44450" marR="44450" marT="0" marB="0" anchor="ctr"/>
                </a:tc>
                <a:tc>
                  <a:txBody>
                    <a:bodyPr/>
                    <a:lstStyle/>
                    <a:p>
                      <a:pPr marL="0" algn="ctr" defTabSz="914400" rtl="0" eaLnBrk="1" latinLnBrk="0" hangingPunct="1"/>
                      <a:endParaRPr lang="hu-HU" sz="1600" b="1" kern="1200" dirty="0">
                        <a:solidFill>
                          <a:schemeClr val="dk1"/>
                        </a:solidFill>
                        <a:effectLst/>
                        <a:latin typeface="+mn-lt"/>
                        <a:ea typeface="+mn-ea"/>
                        <a:cs typeface="+mn-cs"/>
                      </a:endParaRPr>
                    </a:p>
                  </a:txBody>
                  <a:tcPr marL="44450" marR="44450" marT="0" marB="0" anchor="ctr"/>
                </a:tc>
                <a:tc>
                  <a:txBody>
                    <a:bodyPr/>
                    <a:lstStyle/>
                    <a:p>
                      <a:pPr marL="0" algn="ctr" defTabSz="914400" rtl="0" eaLnBrk="1" latinLnBrk="0" hangingPunct="1"/>
                      <a:endParaRPr lang="hu-HU" sz="1600" b="1" kern="1200" dirty="0">
                        <a:solidFill>
                          <a:schemeClr val="dk1"/>
                        </a:solidFill>
                        <a:effectLst/>
                        <a:latin typeface="+mn-lt"/>
                        <a:ea typeface="+mn-ea"/>
                        <a:cs typeface="+mn-cs"/>
                      </a:endParaRPr>
                    </a:p>
                  </a:txBody>
                  <a:tcPr marL="44450" marR="44450" marT="0" marB="0" anchor="ctr"/>
                </a:tc>
                <a:extLst>
                  <a:ext uri="{0D108BD9-81ED-4DB2-BD59-A6C34878D82A}">
                    <a16:rowId xmlns:a16="http://schemas.microsoft.com/office/drawing/2014/main" val="3564007345"/>
                  </a:ext>
                </a:extLst>
              </a:tr>
              <a:tr h="725344">
                <a:tc vMerge="1">
                  <a:txBody>
                    <a:bodyPr/>
                    <a:lstStyle/>
                    <a:p>
                      <a:endParaRPr lang="hu-HU"/>
                    </a:p>
                  </a:txBody>
                  <a:tcPr/>
                </a:tc>
                <a:tc>
                  <a:txBody>
                    <a:bodyPr/>
                    <a:lstStyle/>
                    <a:p>
                      <a:pPr marL="0" algn="ctr" defTabSz="914400" rtl="0" eaLnBrk="1" latinLnBrk="0" hangingPunct="1"/>
                      <a:endParaRPr lang="hu-HU" sz="1600" b="1" kern="1200" dirty="0">
                        <a:solidFill>
                          <a:schemeClr val="dk1"/>
                        </a:solidFill>
                        <a:effectLst/>
                        <a:latin typeface="+mn-lt"/>
                        <a:ea typeface="+mn-ea"/>
                        <a:cs typeface="+mn-cs"/>
                      </a:endParaRPr>
                    </a:p>
                  </a:txBody>
                  <a:tcPr marL="44450" marR="44450" marT="0" marB="0" anchor="ctr"/>
                </a:tc>
                <a:tc>
                  <a:txBody>
                    <a:bodyPr/>
                    <a:lstStyle/>
                    <a:p>
                      <a:pPr marL="0" algn="ctr" defTabSz="914400" rtl="0" eaLnBrk="1" latinLnBrk="0" hangingPunct="1"/>
                      <a:endParaRPr lang="hu-HU" sz="1600" b="1" kern="1200">
                        <a:solidFill>
                          <a:schemeClr val="dk1"/>
                        </a:solidFill>
                        <a:effectLst/>
                        <a:latin typeface="+mn-lt"/>
                        <a:ea typeface="+mn-ea"/>
                        <a:cs typeface="+mn-cs"/>
                      </a:endParaRPr>
                    </a:p>
                  </a:txBody>
                  <a:tcPr marL="44450" marR="44450" marT="0" marB="0" anchor="ctr"/>
                </a:tc>
                <a:tc>
                  <a:txBody>
                    <a:bodyPr/>
                    <a:lstStyle/>
                    <a:p>
                      <a:pPr marL="0" algn="ctr" defTabSz="914400" rtl="0" eaLnBrk="1" latinLnBrk="0" hangingPunct="1"/>
                      <a:endParaRPr lang="hu-HU" sz="1600" b="1" kern="1200">
                        <a:solidFill>
                          <a:schemeClr val="dk1"/>
                        </a:solidFill>
                        <a:effectLst/>
                        <a:latin typeface="+mn-lt"/>
                        <a:ea typeface="+mn-ea"/>
                        <a:cs typeface="+mn-cs"/>
                      </a:endParaRPr>
                    </a:p>
                  </a:txBody>
                  <a:tcPr marL="44450" marR="44450" marT="0" marB="0" anchor="ctr"/>
                </a:tc>
                <a:tc>
                  <a:txBody>
                    <a:bodyPr/>
                    <a:lstStyle/>
                    <a:p>
                      <a:pPr marL="0" algn="ctr" defTabSz="914400" rtl="0" eaLnBrk="1" latinLnBrk="0" hangingPunct="1"/>
                      <a:endParaRPr lang="hu-HU" sz="1600" b="1" kern="1200" dirty="0">
                        <a:solidFill>
                          <a:schemeClr val="dk1"/>
                        </a:solidFill>
                        <a:effectLst/>
                        <a:latin typeface="+mn-lt"/>
                        <a:ea typeface="+mn-ea"/>
                        <a:cs typeface="+mn-cs"/>
                      </a:endParaRPr>
                    </a:p>
                  </a:txBody>
                  <a:tcPr marL="44450" marR="44450" marT="0" marB="0" anchor="ctr"/>
                </a:tc>
                <a:extLst>
                  <a:ext uri="{0D108BD9-81ED-4DB2-BD59-A6C34878D82A}">
                    <a16:rowId xmlns:a16="http://schemas.microsoft.com/office/drawing/2014/main" val="1503408496"/>
                  </a:ext>
                </a:extLst>
              </a:tr>
            </a:tbl>
          </a:graphicData>
        </a:graphic>
      </p:graphicFrame>
    </p:spTree>
    <p:extLst>
      <p:ext uri="{BB962C8B-B14F-4D97-AF65-F5344CB8AC3E}">
        <p14:creationId xmlns:p14="http://schemas.microsoft.com/office/powerpoint/2010/main" val="2632106785"/>
      </p:ext>
    </p:extLst>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6471</TotalTime>
  <Words>1612</Words>
  <Application>Microsoft Office PowerPoint</Application>
  <PresentationFormat>Szélesvásznú</PresentationFormat>
  <Paragraphs>390</Paragraphs>
  <Slides>18</Slides>
  <Notes>0</Notes>
  <HiddenSlides>0</HiddenSlides>
  <MMClips>0</MMClips>
  <ScaleCrop>false</ScaleCrop>
  <HeadingPairs>
    <vt:vector size="6" baseType="variant">
      <vt:variant>
        <vt:lpstr>Használt betűtípusok</vt:lpstr>
      </vt:variant>
      <vt:variant>
        <vt:i4>4</vt:i4>
      </vt:variant>
      <vt:variant>
        <vt:lpstr>Téma</vt:lpstr>
      </vt:variant>
      <vt:variant>
        <vt:i4>2</vt:i4>
      </vt:variant>
      <vt:variant>
        <vt:lpstr>Diacímek</vt:lpstr>
      </vt:variant>
      <vt:variant>
        <vt:i4>18</vt:i4>
      </vt:variant>
    </vt:vector>
  </HeadingPairs>
  <TitlesOfParts>
    <vt:vector size="24" baseType="lpstr">
      <vt:lpstr>Arial</vt:lpstr>
      <vt:lpstr>Calibri</vt:lpstr>
      <vt:lpstr>Calibri Light</vt:lpstr>
      <vt:lpstr>Times New Roman</vt:lpstr>
      <vt:lpstr>Office-téma</vt:lpstr>
      <vt:lpstr>1_Office-téma</vt:lpstr>
      <vt:lpstr>KÖZMEGHALLGATÁS 2025</vt:lpstr>
      <vt:lpstr>PowerPoint-bemutató</vt:lpstr>
      <vt:lpstr>PowerPoint-bemutató</vt:lpstr>
      <vt:lpstr>PowerPoint-bemutató</vt:lpstr>
      <vt:lpstr>Szociálpolitikai költségvetés megoszlása</vt:lpstr>
      <vt:lpstr>2025. Évi beruházások, felújítások</vt:lpstr>
      <vt:lpstr>2025. Évi beruházások, felújítások</vt:lpstr>
      <vt:lpstr>2025. Évi beruházások, felújítások</vt:lpstr>
      <vt:lpstr>2025. Évi beruházások, felújítások</vt:lpstr>
      <vt:lpstr>2025. Évi beruházások, felújítások</vt:lpstr>
      <vt:lpstr>2025. Események</vt:lpstr>
      <vt:lpstr>2025. Események</vt:lpstr>
      <vt:lpstr>2025. Események</vt:lpstr>
      <vt:lpstr>2025. Események</vt:lpstr>
      <vt:lpstr>2025. Események</vt:lpstr>
      <vt:lpstr>2025. Események</vt:lpstr>
      <vt:lpstr>2025. Események</vt:lpstr>
      <vt:lpstr>2025. Események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KÖZMEGHALLGATÁS 2019</dc:title>
  <dc:creator>TAMAS</dc:creator>
  <cp:lastModifiedBy>user</cp:lastModifiedBy>
  <cp:revision>67</cp:revision>
  <cp:lastPrinted>2025-11-13T17:57:46Z</cp:lastPrinted>
  <dcterms:created xsi:type="dcterms:W3CDTF">2019-11-25T06:52:57Z</dcterms:created>
  <dcterms:modified xsi:type="dcterms:W3CDTF">2025-11-13T17:59:16Z</dcterms:modified>
</cp:coreProperties>
</file>